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7" r:id="rId4"/>
    <p:sldId id="272" r:id="rId5"/>
    <p:sldId id="284" r:id="rId6"/>
    <p:sldId id="267" r:id="rId7"/>
    <p:sldId id="340" r:id="rId8"/>
    <p:sldId id="275" r:id="rId9"/>
    <p:sldId id="274" r:id="rId10"/>
    <p:sldId id="276" r:id="rId11"/>
    <p:sldId id="268" r:id="rId12"/>
    <p:sldId id="277" r:id="rId13"/>
    <p:sldId id="278" r:id="rId14"/>
    <p:sldId id="279" r:id="rId15"/>
    <p:sldId id="280" r:id="rId16"/>
    <p:sldId id="281" r:id="rId17"/>
    <p:sldId id="282" r:id="rId18"/>
    <p:sldId id="266" r:id="rId19"/>
    <p:sldId id="283" r:id="rId20"/>
    <p:sldId id="339" r:id="rId21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B7"/>
    <a:srgbClr val="C8A789"/>
    <a:srgbClr val="A97F5B"/>
    <a:srgbClr val="004271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4"/>
    <p:restoredTop sz="94682"/>
  </p:normalViewPr>
  <p:slideViewPr>
    <p:cSldViewPr snapToGrid="0">
      <p:cViewPr varScale="1">
        <p:scale>
          <a:sx n="150" d="100"/>
          <a:sy n="150" d="100"/>
        </p:scale>
        <p:origin x="9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1" d="100"/>
          <a:sy n="141" d="100"/>
        </p:scale>
        <p:origin x="461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687DC-544F-B540-AEAE-79A491A9D93B}" type="datetimeFigureOut">
              <a:rPr lang="de-DE" smtClean="0"/>
              <a:t>31.03.2026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B3C4D-A5FA-7044-A874-0929242FF8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06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55AAA28-5004-672A-082F-DE9D1CEE99A9}"/>
              </a:ext>
            </a:extLst>
          </p:cNvPr>
          <p:cNvSpPr/>
          <p:nvPr userDrawn="1"/>
        </p:nvSpPr>
        <p:spPr>
          <a:xfrm>
            <a:off x="0" y="0"/>
            <a:ext cx="12192000" cy="6720840"/>
          </a:xfrm>
          <a:prstGeom prst="rect">
            <a:avLst/>
          </a:prstGeom>
          <a:solidFill>
            <a:srgbClr val="0042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1CD40A-CF28-3B95-DB8A-AD083B0A0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754" y="5732178"/>
            <a:ext cx="2248706" cy="18856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2715FE5-1992-40C5-5BE3-675281578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5023" y="2219259"/>
            <a:ext cx="8450380" cy="194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rechte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5A37F-01F4-6F20-2BD7-B7B47A4F0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147" y="502286"/>
            <a:ext cx="10044853" cy="480694"/>
          </a:xfrm>
        </p:spPr>
        <p:txBody>
          <a:bodyPr/>
          <a:lstStyle/>
          <a:p>
            <a:r>
              <a:rPr lang="de-DE" dirty="0"/>
              <a:t>Mustertitel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A9DD4E-A79A-F4E5-11BD-C7C2A29A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6E05-328C-3B40-8B2C-763F341269FA}" type="datetime4">
              <a:rPr lang="de-CH" smtClean="0"/>
              <a:t>31. März 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BD7015-249E-B142-94DD-C39F2B26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699301-EF5C-B949-B7C4-A213A3AD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BC1D25-A84C-460C-529B-14BA2693C9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146" y="990602"/>
            <a:ext cx="10044854" cy="457201"/>
          </a:xfrm>
        </p:spPr>
        <p:txBody>
          <a:bodyPr anchor="b">
            <a:noAutofit/>
          </a:bodyPr>
          <a:lstStyle>
            <a:lvl1pPr marL="36000" indent="0">
              <a:buNone/>
              <a:defRPr sz="2400"/>
            </a:lvl1pPr>
            <a:lvl2pPr marL="493200" indent="0">
              <a:buNone/>
              <a:defRPr/>
            </a:lvl2pPr>
            <a:lvl3pPr marL="950400" indent="0">
              <a:buNone/>
              <a:defRPr/>
            </a:lvl3pPr>
            <a:lvl4pPr marL="1407600" indent="0">
              <a:buNone/>
              <a:defRPr/>
            </a:lvl4pPr>
            <a:lvl5pPr marL="1864800" indent="0"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8A9EEB3-7279-0ED7-3E6F-BBA2FF1F39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23300" y="2118731"/>
            <a:ext cx="2944812" cy="3780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10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10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1749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55AAA28-5004-672A-082F-DE9D1CEE99A9}"/>
              </a:ext>
            </a:extLst>
          </p:cNvPr>
          <p:cNvSpPr/>
          <p:nvPr userDrawn="1"/>
        </p:nvSpPr>
        <p:spPr>
          <a:xfrm>
            <a:off x="0" y="0"/>
            <a:ext cx="12192000" cy="6720840"/>
          </a:xfrm>
          <a:prstGeom prst="rect">
            <a:avLst/>
          </a:prstGeom>
          <a:solidFill>
            <a:srgbClr val="0042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1CD40A-CF28-3B95-DB8A-AD083B0A0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754" y="5732178"/>
            <a:ext cx="2248706" cy="18856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2715FE5-1992-40C5-5BE3-675281578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7715" y="594735"/>
            <a:ext cx="2978025" cy="6850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3BC1F6-3E4D-3E85-297A-6954C4934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147" y="1707344"/>
            <a:ext cx="10965179" cy="1616540"/>
          </a:xfr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geht auch 2-Zeilig</a:t>
            </a:r>
          </a:p>
        </p:txBody>
      </p:sp>
    </p:spTree>
    <p:extLst>
      <p:ext uri="{BB962C8B-B14F-4D97-AF65-F5344CB8AC3E}">
        <p14:creationId xmlns:p14="http://schemas.microsoft.com/office/powerpoint/2010/main" val="146329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55AAA28-5004-672A-082F-DE9D1CEE99A9}"/>
              </a:ext>
            </a:extLst>
          </p:cNvPr>
          <p:cNvSpPr/>
          <p:nvPr userDrawn="1"/>
        </p:nvSpPr>
        <p:spPr>
          <a:xfrm>
            <a:off x="0" y="0"/>
            <a:ext cx="12192000" cy="6720840"/>
          </a:xfrm>
          <a:prstGeom prst="rect">
            <a:avLst/>
          </a:prstGeom>
          <a:solidFill>
            <a:srgbClr val="0042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1CD40A-CF28-3B95-DB8A-AD083B0A0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754" y="5732178"/>
            <a:ext cx="2248706" cy="18856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2715FE5-1992-40C5-5BE3-675281578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7715" y="594735"/>
            <a:ext cx="2978025" cy="6850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3BC1F6-3E4D-3E85-297A-6954C4934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147" y="1707344"/>
            <a:ext cx="10965179" cy="1616540"/>
          </a:xfr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geht auch 2-Zeilig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BC6ABB6-D5EA-E934-2E09-A96CCCBD2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3756807"/>
            <a:ext cx="11012487" cy="15478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3351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si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5A37F-01F4-6F20-2BD7-B7B47A4F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47" y="524086"/>
            <a:ext cx="10965179" cy="457201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A9DD4E-A79A-F4E5-11BD-C7C2A29A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DA19-F98E-8E46-ADE9-2B28A43225F0}" type="datetime4">
              <a:rPr lang="de-CH" smtClean="0"/>
              <a:t>31. März 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BD7015-249E-B142-94DD-C39F2B26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699301-EF5C-B949-B7C4-A213A3AD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6784F7B-0BEC-D0D6-877A-F2952C869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47" y="2081561"/>
            <a:ext cx="10965179" cy="3818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1E9BAA-FBBC-4170-BB04-3AA89A708E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146" y="990602"/>
            <a:ext cx="10044854" cy="457201"/>
          </a:xfrm>
        </p:spPr>
        <p:txBody>
          <a:bodyPr anchor="b">
            <a:noAutofit/>
          </a:bodyPr>
          <a:lstStyle>
            <a:lvl1pPr marL="36000" indent="0">
              <a:buNone/>
              <a:defRPr sz="2400"/>
            </a:lvl1pPr>
            <a:lvl2pPr marL="493200" indent="0">
              <a:buNone/>
              <a:defRPr/>
            </a:lvl2pPr>
            <a:lvl3pPr marL="950400" indent="0">
              <a:buNone/>
              <a:defRPr/>
            </a:lvl3pPr>
            <a:lvl4pPr marL="1407600" indent="0">
              <a:buNone/>
              <a:defRPr/>
            </a:lvl4pPr>
            <a:lvl5pPr marL="1864800" indent="0">
              <a:buNone/>
              <a:defRPr/>
            </a:lvl5pPr>
          </a:lstStyle>
          <a:p>
            <a:pPr lvl="0"/>
            <a:r>
              <a:rPr lang="de-DE" dirty="0"/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234113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5A37F-01F4-6F20-2BD7-B7B47A4F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47" y="524086"/>
            <a:ext cx="10965179" cy="457201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A9DD4E-A79A-F4E5-11BD-C7C2A29A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DA19-F98E-8E46-ADE9-2B28A43225F0}" type="datetime4">
              <a:rPr lang="de-CH" smtClean="0"/>
              <a:t>31. März 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BD7015-249E-B142-94DD-C39F2B26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699301-EF5C-B949-B7C4-A213A3AD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6784F7B-0BEC-D0D6-877A-F2952C869A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148" y="2074127"/>
            <a:ext cx="5272130" cy="382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400" b="0"/>
            </a:lvl1pPr>
            <a:lvl2pPr marL="493200" indent="0">
              <a:buNone/>
              <a:defRPr/>
            </a:lvl2pPr>
            <a:lvl3pPr marL="950400" indent="0">
              <a:buNone/>
              <a:defRPr/>
            </a:lvl3pPr>
            <a:lvl4pPr marL="1407600" indent="0">
              <a:buNone/>
              <a:defRPr/>
            </a:lvl4pPr>
            <a:lvl5pPr marL="1864800" indent="0">
              <a:buNone/>
              <a:defRPr/>
            </a:lvl5pPr>
          </a:lstStyle>
          <a:p>
            <a:pPr lvl="0"/>
            <a:r>
              <a:rPr lang="de-DE" dirty="0" err="1"/>
              <a:t>Cium</a:t>
            </a:r>
            <a:r>
              <a:rPr lang="de-DE" dirty="0"/>
              <a:t> </a:t>
            </a:r>
            <a:r>
              <a:rPr lang="de-DE" dirty="0" err="1"/>
              <a:t>nosam</a:t>
            </a:r>
            <a:r>
              <a:rPr lang="de-DE" dirty="0"/>
              <a:t> </a:t>
            </a:r>
            <a:r>
              <a:rPr lang="de-DE" dirty="0" err="1"/>
              <a:t>autaquas</a:t>
            </a:r>
            <a:r>
              <a:rPr lang="de-DE" dirty="0"/>
              <a:t> </a:t>
            </a:r>
            <a:r>
              <a:rPr lang="de-DE" dirty="0" err="1"/>
              <a:t>cumqui</a:t>
            </a:r>
            <a:r>
              <a:rPr lang="de-DE" dirty="0"/>
              <a:t> </a:t>
            </a:r>
            <a:r>
              <a:rPr lang="de-DE" dirty="0" err="1"/>
              <a:t>omnient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volorepelent</a:t>
            </a:r>
            <a:r>
              <a:rPr lang="de-DE" dirty="0"/>
              <a:t> </a:t>
            </a:r>
            <a:r>
              <a:rPr lang="de-DE" dirty="0" err="1"/>
              <a:t>accabore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, </a:t>
            </a:r>
            <a:r>
              <a:rPr lang="de-DE" dirty="0" err="1"/>
              <a:t>ipisqui</a:t>
            </a:r>
            <a:r>
              <a:rPr lang="de-DE" dirty="0"/>
              <a:t> </a:t>
            </a:r>
            <a:r>
              <a:rPr lang="de-DE" dirty="0" err="1"/>
              <a:t>ommod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vernam</a:t>
            </a:r>
            <a:r>
              <a:rPr lang="de-DE" dirty="0"/>
              <a:t> </a:t>
            </a:r>
            <a:r>
              <a:rPr lang="de-DE" dirty="0" err="1"/>
              <a:t>ressequo</a:t>
            </a:r>
            <a:r>
              <a:rPr lang="de-DE" dirty="0"/>
              <a:t> </a:t>
            </a:r>
            <a:r>
              <a:rPr lang="de-DE" dirty="0" err="1"/>
              <a:t>quiatur</a:t>
            </a:r>
            <a:r>
              <a:rPr lang="de-DE" dirty="0"/>
              <a:t> </a:t>
            </a:r>
            <a:r>
              <a:rPr lang="de-DE" dirty="0" err="1"/>
              <a:t>asimagnam</a:t>
            </a:r>
            <a:r>
              <a:rPr lang="de-DE" dirty="0"/>
              <a:t> </a:t>
            </a:r>
            <a:r>
              <a:rPr lang="de-DE" dirty="0" err="1"/>
              <a:t>eatem</a:t>
            </a:r>
            <a:r>
              <a:rPr lang="de-DE" dirty="0"/>
              <a:t> </a:t>
            </a:r>
            <a:r>
              <a:rPr lang="de-DE" dirty="0" err="1"/>
              <a:t>consenesci</a:t>
            </a:r>
            <a:r>
              <a:rPr lang="de-DE" dirty="0"/>
              <a:t> </a:t>
            </a:r>
            <a:r>
              <a:rPr lang="de-DE" dirty="0" err="1"/>
              <a:t>undundam</a:t>
            </a:r>
            <a:r>
              <a:rPr lang="de-DE" dirty="0"/>
              <a:t> am, </a:t>
            </a:r>
            <a:r>
              <a:rPr lang="de-DE" dirty="0" err="1"/>
              <a:t>quiam</a:t>
            </a:r>
            <a:r>
              <a:rPr lang="de-DE" dirty="0"/>
              <a:t> </a:t>
            </a:r>
            <a:r>
              <a:rPr lang="de-DE" dirty="0" err="1"/>
              <a:t>untiatatum</a:t>
            </a:r>
            <a:r>
              <a:rPr lang="de-DE" dirty="0"/>
              <a:t> </a:t>
            </a:r>
            <a:r>
              <a:rPr lang="de-DE" dirty="0" err="1"/>
              <a:t>esci</a:t>
            </a:r>
            <a:r>
              <a:rPr lang="de-DE" dirty="0"/>
              <a:t> </a:t>
            </a:r>
            <a:r>
              <a:rPr lang="de-DE" dirty="0" err="1"/>
              <a:t>andit</a:t>
            </a:r>
            <a:r>
              <a:rPr lang="de-DE" dirty="0"/>
              <a:t> </a:t>
            </a:r>
            <a:r>
              <a:rPr lang="de-DE" dirty="0" err="1"/>
              <a:t>atendunt</a:t>
            </a:r>
            <a:r>
              <a:rPr lang="de-DE" dirty="0"/>
              <a:t> </a:t>
            </a:r>
            <a:r>
              <a:rPr lang="de-DE" dirty="0" err="1"/>
              <a:t>faceper</a:t>
            </a:r>
            <a:r>
              <a:rPr lang="de-DE" dirty="0"/>
              <a:t> </a:t>
            </a:r>
            <a:r>
              <a:rPr lang="de-DE" dirty="0" err="1"/>
              <a:t>ionsequ</a:t>
            </a:r>
            <a:r>
              <a:rPr lang="de-DE" dirty="0"/>
              <a:t> </a:t>
            </a:r>
            <a:r>
              <a:rPr lang="de-DE" dirty="0" err="1"/>
              <a:t>aspitium</a:t>
            </a:r>
            <a:r>
              <a:rPr lang="de-DE" dirty="0"/>
              <a:t> </a:t>
            </a:r>
            <a:r>
              <a:rPr lang="de-DE" dirty="0" err="1"/>
              <a:t>hit</a:t>
            </a:r>
            <a:r>
              <a:rPr lang="de-DE" dirty="0"/>
              <a:t> </a:t>
            </a:r>
            <a:r>
              <a:rPr lang="de-DE" dirty="0" err="1"/>
              <a:t>autatectiis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et </a:t>
            </a:r>
            <a:r>
              <a:rPr lang="de-DE" dirty="0" err="1"/>
              <a:t>lantibustent</a:t>
            </a:r>
            <a:r>
              <a:rPr lang="de-DE" dirty="0"/>
              <a:t> </a:t>
            </a:r>
            <a:r>
              <a:rPr lang="de-DE" dirty="0" err="1"/>
              <a:t>lam</a:t>
            </a:r>
            <a:r>
              <a:rPr lang="de-DE" dirty="0"/>
              <a:t> </a:t>
            </a:r>
            <a:r>
              <a:rPr lang="de-DE" dirty="0" err="1"/>
              <a:t>inctotatiunt</a:t>
            </a:r>
            <a:r>
              <a:rPr lang="de-DE" dirty="0"/>
              <a:t> </a:t>
            </a:r>
            <a:r>
              <a:rPr lang="de-DE" dirty="0" err="1"/>
              <a:t>autem</a:t>
            </a:r>
            <a:r>
              <a:rPr lang="de-DE" dirty="0"/>
              <a:t>. 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1E9BAA-FBBC-4170-BB04-3AA89A708E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146" y="990602"/>
            <a:ext cx="10044854" cy="457201"/>
          </a:xfrm>
        </p:spPr>
        <p:txBody>
          <a:bodyPr anchor="b">
            <a:noAutofit/>
          </a:bodyPr>
          <a:lstStyle>
            <a:lvl1pPr marL="36000" indent="0">
              <a:buNone/>
              <a:defRPr sz="2400"/>
            </a:lvl1pPr>
            <a:lvl2pPr marL="493200" indent="0">
              <a:buNone/>
              <a:defRPr/>
            </a:lvl2pPr>
            <a:lvl3pPr marL="950400" indent="0">
              <a:buNone/>
              <a:defRPr/>
            </a:lvl3pPr>
            <a:lvl4pPr marL="1407600" indent="0">
              <a:buNone/>
              <a:defRPr/>
            </a:lvl4pPr>
            <a:lvl5pPr marL="1864800" indent="0">
              <a:buNone/>
              <a:defRPr/>
            </a:lvl5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026577-B2EC-CD84-D85B-C96AED8DA38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1590" y="2074127"/>
            <a:ext cx="5272130" cy="382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400" b="0"/>
            </a:lvl1pPr>
            <a:lvl2pPr marL="493200" indent="0">
              <a:buNone/>
              <a:defRPr/>
            </a:lvl2pPr>
            <a:lvl3pPr marL="950400" indent="0">
              <a:buNone/>
              <a:defRPr/>
            </a:lvl3pPr>
            <a:lvl4pPr marL="1407600" indent="0">
              <a:buNone/>
              <a:defRPr/>
            </a:lvl4pPr>
            <a:lvl5pPr marL="1864800" indent="0">
              <a:buNone/>
              <a:defRPr/>
            </a:lvl5pPr>
          </a:lstStyle>
          <a:p>
            <a:pPr lvl="0"/>
            <a:r>
              <a:rPr lang="de-DE" dirty="0" err="1"/>
              <a:t>Cium</a:t>
            </a:r>
            <a:r>
              <a:rPr lang="de-DE" dirty="0"/>
              <a:t> </a:t>
            </a:r>
            <a:r>
              <a:rPr lang="de-DE" dirty="0" err="1"/>
              <a:t>nosam</a:t>
            </a:r>
            <a:r>
              <a:rPr lang="de-DE" dirty="0"/>
              <a:t> </a:t>
            </a:r>
            <a:r>
              <a:rPr lang="de-DE" dirty="0" err="1"/>
              <a:t>autaquas</a:t>
            </a:r>
            <a:r>
              <a:rPr lang="de-DE" dirty="0"/>
              <a:t> </a:t>
            </a:r>
            <a:r>
              <a:rPr lang="de-DE" dirty="0" err="1"/>
              <a:t>cumqui</a:t>
            </a:r>
            <a:r>
              <a:rPr lang="de-DE" dirty="0"/>
              <a:t> </a:t>
            </a:r>
            <a:r>
              <a:rPr lang="de-DE" dirty="0" err="1"/>
              <a:t>omnient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volorepelent</a:t>
            </a:r>
            <a:r>
              <a:rPr lang="de-DE" dirty="0"/>
              <a:t> </a:t>
            </a:r>
            <a:r>
              <a:rPr lang="de-DE" dirty="0" err="1"/>
              <a:t>accabore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, </a:t>
            </a:r>
            <a:r>
              <a:rPr lang="de-DE" dirty="0" err="1"/>
              <a:t>ipisqui</a:t>
            </a:r>
            <a:r>
              <a:rPr lang="de-DE" dirty="0"/>
              <a:t> </a:t>
            </a:r>
            <a:r>
              <a:rPr lang="de-DE" dirty="0" err="1"/>
              <a:t>ommod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vernam</a:t>
            </a:r>
            <a:r>
              <a:rPr lang="de-DE" dirty="0"/>
              <a:t> </a:t>
            </a:r>
            <a:r>
              <a:rPr lang="de-DE" dirty="0" err="1"/>
              <a:t>ressequo</a:t>
            </a:r>
            <a:r>
              <a:rPr lang="de-DE" dirty="0"/>
              <a:t> </a:t>
            </a:r>
            <a:r>
              <a:rPr lang="de-DE" dirty="0" err="1"/>
              <a:t>quiatur</a:t>
            </a:r>
            <a:r>
              <a:rPr lang="de-DE" dirty="0"/>
              <a:t> </a:t>
            </a:r>
            <a:r>
              <a:rPr lang="de-DE" dirty="0" err="1"/>
              <a:t>asimagnam</a:t>
            </a:r>
            <a:r>
              <a:rPr lang="de-DE" dirty="0"/>
              <a:t> </a:t>
            </a:r>
            <a:r>
              <a:rPr lang="de-DE" dirty="0" err="1"/>
              <a:t>eatem</a:t>
            </a:r>
            <a:r>
              <a:rPr lang="de-DE" dirty="0"/>
              <a:t> </a:t>
            </a:r>
            <a:r>
              <a:rPr lang="de-DE" dirty="0" err="1"/>
              <a:t>consenesci</a:t>
            </a:r>
            <a:r>
              <a:rPr lang="de-DE" dirty="0"/>
              <a:t> </a:t>
            </a:r>
            <a:r>
              <a:rPr lang="de-DE" dirty="0" err="1"/>
              <a:t>undundam</a:t>
            </a:r>
            <a:r>
              <a:rPr lang="de-DE" dirty="0"/>
              <a:t> am, </a:t>
            </a:r>
            <a:r>
              <a:rPr lang="de-DE" dirty="0" err="1"/>
              <a:t>quiam</a:t>
            </a:r>
            <a:r>
              <a:rPr lang="de-DE" dirty="0"/>
              <a:t> </a:t>
            </a:r>
            <a:r>
              <a:rPr lang="de-DE" dirty="0" err="1"/>
              <a:t>untiatatum</a:t>
            </a:r>
            <a:r>
              <a:rPr lang="de-DE" dirty="0"/>
              <a:t> </a:t>
            </a:r>
            <a:r>
              <a:rPr lang="de-DE" dirty="0" err="1"/>
              <a:t>esci</a:t>
            </a:r>
            <a:r>
              <a:rPr lang="de-DE" dirty="0"/>
              <a:t> </a:t>
            </a:r>
            <a:r>
              <a:rPr lang="de-DE" dirty="0" err="1"/>
              <a:t>andit</a:t>
            </a:r>
            <a:r>
              <a:rPr lang="de-DE" dirty="0"/>
              <a:t> </a:t>
            </a:r>
            <a:r>
              <a:rPr lang="de-DE" dirty="0" err="1"/>
              <a:t>atendunt</a:t>
            </a:r>
            <a:r>
              <a:rPr lang="de-DE" dirty="0"/>
              <a:t> </a:t>
            </a:r>
            <a:r>
              <a:rPr lang="de-DE" dirty="0" err="1"/>
              <a:t>faceper</a:t>
            </a:r>
            <a:r>
              <a:rPr lang="de-DE" dirty="0"/>
              <a:t> </a:t>
            </a:r>
            <a:r>
              <a:rPr lang="de-DE" dirty="0" err="1"/>
              <a:t>ionsequ</a:t>
            </a:r>
            <a:r>
              <a:rPr lang="de-DE" dirty="0"/>
              <a:t> </a:t>
            </a:r>
            <a:r>
              <a:rPr lang="de-DE" dirty="0" err="1"/>
              <a:t>aspitium</a:t>
            </a:r>
            <a:r>
              <a:rPr lang="de-DE" dirty="0"/>
              <a:t> </a:t>
            </a:r>
            <a:r>
              <a:rPr lang="de-DE" dirty="0" err="1"/>
              <a:t>hit</a:t>
            </a:r>
            <a:r>
              <a:rPr lang="de-DE" dirty="0"/>
              <a:t> </a:t>
            </a:r>
            <a:r>
              <a:rPr lang="de-DE" dirty="0" err="1"/>
              <a:t>autatectiis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et </a:t>
            </a:r>
            <a:r>
              <a:rPr lang="de-DE" dirty="0" err="1"/>
              <a:t>lantibustent</a:t>
            </a:r>
            <a:r>
              <a:rPr lang="de-DE" dirty="0"/>
              <a:t> </a:t>
            </a:r>
            <a:r>
              <a:rPr lang="de-DE" dirty="0" err="1"/>
              <a:t>lam</a:t>
            </a:r>
            <a:r>
              <a:rPr lang="de-DE" dirty="0"/>
              <a:t> </a:t>
            </a:r>
            <a:r>
              <a:rPr lang="de-DE" dirty="0" err="1"/>
              <a:t>inctotatiunt</a:t>
            </a:r>
            <a:r>
              <a:rPr lang="de-DE" dirty="0"/>
              <a:t> </a:t>
            </a:r>
            <a:r>
              <a:rPr lang="de-DE" dirty="0" err="1"/>
              <a:t>autem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864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5A37F-01F4-6F20-2BD7-B7B47A4F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47" y="524086"/>
            <a:ext cx="10965179" cy="457201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A9DD4E-A79A-F4E5-11BD-C7C2A29A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0B89-E98A-3B44-A84A-3F957D45C945}" type="datetime4">
              <a:rPr lang="de-CH" smtClean="0"/>
              <a:t>31. März 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BD7015-249E-B142-94DD-C39F2B26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699301-EF5C-B949-B7C4-A213A3AD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1E9BAA-FBBC-4170-BB04-3AA89A708E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146" y="990602"/>
            <a:ext cx="10044854" cy="457201"/>
          </a:xfrm>
        </p:spPr>
        <p:txBody>
          <a:bodyPr anchor="b">
            <a:noAutofit/>
          </a:bodyPr>
          <a:lstStyle>
            <a:lvl1pPr marL="36000" indent="0">
              <a:buNone/>
              <a:defRPr sz="2400"/>
            </a:lvl1pPr>
            <a:lvl2pPr marL="493200" indent="0">
              <a:buNone/>
              <a:defRPr/>
            </a:lvl2pPr>
            <a:lvl3pPr marL="950400" indent="0">
              <a:buNone/>
              <a:defRPr/>
            </a:lvl3pPr>
            <a:lvl4pPr marL="1407600" indent="0">
              <a:buNone/>
              <a:defRPr/>
            </a:lvl4pPr>
            <a:lvl5pPr marL="1864800" indent="0">
              <a:buNone/>
              <a:defRPr/>
            </a:lvl5pPr>
          </a:lstStyle>
          <a:p>
            <a:pPr lvl="0"/>
            <a:r>
              <a:rPr lang="de-DE" dirty="0"/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145348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5A37F-01F4-6F20-2BD7-B7B47A4F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47" y="524086"/>
            <a:ext cx="10965179" cy="457201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A9DD4E-A79A-F4E5-11BD-C7C2A29A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0B89-E98A-3B44-A84A-3F957D45C945}" type="datetime4">
              <a:rPr lang="de-CH" smtClean="0"/>
              <a:t>31. März 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BD7015-249E-B142-94DD-C39F2B26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699301-EF5C-B949-B7C4-A213A3AD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1E9BAA-FBBC-4170-BB04-3AA89A708E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146" y="990602"/>
            <a:ext cx="10044854" cy="457201"/>
          </a:xfrm>
        </p:spPr>
        <p:txBody>
          <a:bodyPr anchor="b">
            <a:noAutofit/>
          </a:bodyPr>
          <a:lstStyle>
            <a:lvl1pPr marL="36000" indent="0">
              <a:buNone/>
              <a:defRPr sz="2400"/>
            </a:lvl1pPr>
            <a:lvl2pPr marL="493200" indent="0">
              <a:buNone/>
              <a:defRPr/>
            </a:lvl2pPr>
            <a:lvl3pPr marL="950400" indent="0">
              <a:buNone/>
              <a:defRPr/>
            </a:lvl3pPr>
            <a:lvl4pPr marL="1407600" indent="0">
              <a:buNone/>
              <a:defRPr/>
            </a:lvl4pPr>
            <a:lvl5pPr marL="1864800" indent="0">
              <a:buNone/>
              <a:defRPr/>
            </a:lvl5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050ADC3-661C-EC45-BF23-AC95EE19A6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8226" y="2066925"/>
            <a:ext cx="7640319" cy="34051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0C57C35E-72A7-1BA6-27B6-BB1EF2CA96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31044" y="2044700"/>
            <a:ext cx="2957706" cy="338296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23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ls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5A37F-01F4-6F20-2BD7-B7B47A4F0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147" y="502286"/>
            <a:ext cx="10044853" cy="480694"/>
          </a:xfrm>
        </p:spPr>
        <p:txBody>
          <a:bodyPr/>
          <a:lstStyle/>
          <a:p>
            <a:r>
              <a:rPr lang="de-DE" dirty="0"/>
              <a:t>Tabellen aus Masterfolie kopieren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A9DD4E-A79A-F4E5-11BD-C7C2A29A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6E05-328C-3B40-8B2C-763F341269FA}" type="datetime4">
              <a:rPr lang="de-CH" smtClean="0"/>
              <a:t>31. März 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BD7015-249E-B142-94DD-C39F2B26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699301-EF5C-B949-B7C4-A213A3AD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‹Nr.›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674D97DF-7C30-867A-1672-C39AEF9BFEC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86191048"/>
              </p:ext>
            </p:extLst>
          </p:nvPr>
        </p:nvGraphicFramePr>
        <p:xfrm>
          <a:off x="623146" y="1890752"/>
          <a:ext cx="5244254" cy="3955336"/>
        </p:xfrm>
        <a:graphic>
          <a:graphicData uri="http://schemas.openxmlformats.org/drawingml/2006/table">
            <a:tbl>
              <a:tblPr firstRow="1" bandRow="1"/>
              <a:tblGrid>
                <a:gridCol w="209361">
                  <a:extLst>
                    <a:ext uri="{9D8B030D-6E8A-4147-A177-3AD203B41FA5}">
                      <a16:colId xmlns:a16="http://schemas.microsoft.com/office/drawing/2014/main" val="3264772856"/>
                    </a:ext>
                  </a:extLst>
                </a:gridCol>
                <a:gridCol w="5034893">
                  <a:extLst>
                    <a:ext uri="{9D8B030D-6E8A-4147-A177-3AD203B41FA5}">
                      <a16:colId xmlns:a16="http://schemas.microsoft.com/office/drawing/2014/main" val="1076366981"/>
                    </a:ext>
                  </a:extLst>
                </a:gridCol>
              </a:tblGrid>
              <a:tr h="143944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0" marR="137160" marT="137160" marB="1371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Volorepelent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accabore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dolore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ipisqui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ommod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quia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vernam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ressequo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quiatur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asimagnam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eatem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consenesci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undundam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am,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quiam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autatectiis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et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lantibustent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lam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inctotatiunt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autem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0" marR="137160" marT="137160" marB="1371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887077"/>
                  </a:ext>
                </a:extLst>
              </a:tr>
              <a:tr h="83863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0" marR="137160" marT="137160" marB="1371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Uritium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dolorempor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que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fuga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Offici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blabor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sapiendiciam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nus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sinvelique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volore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nonest</a:t>
                      </a:r>
                      <a:endParaRPr lang="de-DE" sz="140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137160" marT="137160" marB="1371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882683"/>
                  </a:ext>
                </a:extLst>
              </a:tr>
              <a:tr h="83863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0" marR="137160" marT="137160" marB="1371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Etet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lantibustent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lam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inctotatiunt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autem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vellore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perferf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0" marR="137160" marT="137160" marB="1371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8992781"/>
                  </a:ext>
                </a:extLst>
              </a:tr>
              <a:tr h="83863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0" marR="137160" marT="137160" marB="1371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Ernatur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landam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es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eum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ea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volupta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tquide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que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earitiatur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sim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dolupta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ssusdan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daessit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sincitiunt</a:t>
                      </a:r>
                      <a:endParaRPr lang="de-DE" sz="140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137160" marT="137160" marB="1371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831102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DE6AC640-D8DC-C2B2-9031-39AE79F2A2E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46331691"/>
              </p:ext>
            </p:extLst>
          </p:nvPr>
        </p:nvGraphicFramePr>
        <p:xfrm>
          <a:off x="6344072" y="1890753"/>
          <a:ext cx="5244254" cy="3754717"/>
        </p:xfrm>
        <a:graphic>
          <a:graphicData uri="http://schemas.openxmlformats.org/drawingml/2006/table">
            <a:tbl>
              <a:tblPr firstRow="1" bandRow="1"/>
              <a:tblGrid>
                <a:gridCol w="368962">
                  <a:extLst>
                    <a:ext uri="{9D8B030D-6E8A-4147-A177-3AD203B41FA5}">
                      <a16:colId xmlns:a16="http://schemas.microsoft.com/office/drawing/2014/main" val="3264772856"/>
                    </a:ext>
                  </a:extLst>
                </a:gridCol>
                <a:gridCol w="4875292">
                  <a:extLst>
                    <a:ext uri="{9D8B030D-6E8A-4147-A177-3AD203B41FA5}">
                      <a16:colId xmlns:a16="http://schemas.microsoft.com/office/drawing/2014/main" val="1076366981"/>
                    </a:ext>
                  </a:extLst>
                </a:gridCol>
              </a:tblGrid>
              <a:tr h="1073769">
                <a:tc>
                  <a:txBody>
                    <a:bodyPr/>
                    <a:lstStyle/>
                    <a:p>
                      <a:pPr marL="0" indent="0">
                        <a:lnSpc>
                          <a:spcPct val="140000"/>
                        </a:lnSpc>
                        <a:buFont typeface="+mj-lt"/>
                        <a:buNone/>
                      </a:pP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</a:t>
                      </a:r>
                    </a:p>
                  </a:txBody>
                  <a:tcPr marL="0" marR="137160" marT="137160" marB="1371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Volorepelent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accabore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dolore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ipisqui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ommod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quia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vernam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ressequo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quiatur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asimagnam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eatem</a:t>
                      </a: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400" kern="1200" dirty="0" err="1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consenesci</a:t>
                      </a:r>
                      <a:endParaRPr lang="de-CH" sz="1400" kern="1200" dirty="0">
                        <a:solidFill>
                          <a:srgbClr val="00427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137160" marT="137160" marB="1371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887077"/>
                  </a:ext>
                </a:extLst>
              </a:tr>
              <a:tr h="164015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40000"/>
                        </a:lnSpc>
                        <a:buFont typeface="+mj-lt"/>
                        <a:buAutoNum type="arabicPeriod" startAt="2"/>
                      </a:pP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0" marR="137160" marT="137160" marB="1371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Uritium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dolorempor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que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fuga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Offici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blabor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sapiendiciam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nus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sinvelique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volore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eatium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nonest</a:t>
                      </a:r>
                      <a:endParaRPr lang="de-DE" sz="140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Wfafaf</a:t>
                      </a:r>
                      <a:endParaRPr lang="de-DE" sz="140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Wfawfafawfawf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awf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awf</a:t>
                      </a:r>
                      <a:endParaRPr lang="de-DE" sz="140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137160" marT="137160" marB="1371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882683"/>
                  </a:ext>
                </a:extLst>
              </a:tr>
              <a:tr h="89200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0" marR="137160" marT="137160" marB="1371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Etet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lantibustent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lam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inctotatiunt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autem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vellore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perferf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0" marR="137160" marT="137160" marB="1371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8992781"/>
                  </a:ext>
                </a:extLst>
              </a:tr>
            </a:tbl>
          </a:graphicData>
        </a:graphic>
      </p:graphicFrame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BC1D25-A84C-460C-529B-14BA2693C9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146" y="990602"/>
            <a:ext cx="10044854" cy="457201"/>
          </a:xfrm>
        </p:spPr>
        <p:txBody>
          <a:bodyPr anchor="b">
            <a:noAutofit/>
          </a:bodyPr>
          <a:lstStyle>
            <a:lvl1pPr marL="36000" indent="0">
              <a:buNone/>
              <a:defRPr sz="2400"/>
            </a:lvl1pPr>
            <a:lvl2pPr marL="493200" indent="0">
              <a:buNone/>
              <a:defRPr/>
            </a:lvl2pPr>
            <a:lvl3pPr marL="950400" indent="0">
              <a:buNone/>
              <a:defRPr/>
            </a:lvl3pPr>
            <a:lvl4pPr marL="1407600" indent="0">
              <a:buNone/>
              <a:defRPr/>
            </a:lvl4pPr>
            <a:lvl5pPr marL="1864800" indent="0">
              <a:buNone/>
              <a:defRPr/>
            </a:lvl5pPr>
          </a:lstStyle>
          <a:p>
            <a:pPr lvl="0"/>
            <a:r>
              <a:rPr lang="de-DE" dirty="0"/>
              <a:t>(Tabellen gibt’s nicht als bearbeitbarer Platzhalter bei PPT)</a:t>
            </a:r>
          </a:p>
        </p:txBody>
      </p:sp>
    </p:spTree>
    <p:extLst>
      <p:ext uri="{BB962C8B-B14F-4D97-AF65-F5344CB8AC3E}">
        <p14:creationId xmlns:p14="http://schemas.microsoft.com/office/powerpoint/2010/main" val="197231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5A37F-01F4-6F20-2BD7-B7B47A4F0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147" y="502286"/>
            <a:ext cx="10044853" cy="480694"/>
          </a:xfrm>
        </p:spPr>
        <p:txBody>
          <a:bodyPr/>
          <a:lstStyle/>
          <a:p>
            <a:r>
              <a:rPr lang="de-DE" dirty="0"/>
              <a:t>Tabellen aus Masterfolie kopieren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A9DD4E-A79A-F4E5-11BD-C7C2A29A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6E05-328C-3B40-8B2C-763F341269FA}" type="datetime4">
              <a:rPr lang="de-CH" smtClean="0"/>
              <a:t>31. März 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BD7015-249E-B142-94DD-C39F2B26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699301-EF5C-B949-B7C4-A213A3AD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BC1D25-A84C-460C-529B-14BA2693C9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146" y="990602"/>
            <a:ext cx="10044854" cy="457201"/>
          </a:xfrm>
        </p:spPr>
        <p:txBody>
          <a:bodyPr anchor="b">
            <a:noAutofit/>
          </a:bodyPr>
          <a:lstStyle>
            <a:lvl1pPr marL="36000" indent="0">
              <a:buNone/>
              <a:defRPr sz="2400"/>
            </a:lvl1pPr>
            <a:lvl2pPr marL="493200" indent="0">
              <a:buNone/>
              <a:defRPr/>
            </a:lvl2pPr>
            <a:lvl3pPr marL="950400" indent="0">
              <a:buNone/>
              <a:defRPr/>
            </a:lvl3pPr>
            <a:lvl4pPr marL="1407600" indent="0">
              <a:buNone/>
              <a:defRPr/>
            </a:lvl4pPr>
            <a:lvl5pPr marL="1864800" indent="0">
              <a:buNone/>
              <a:defRPr/>
            </a:lvl5pPr>
          </a:lstStyle>
          <a:p>
            <a:pPr lvl="0"/>
            <a:r>
              <a:rPr lang="de-DE" dirty="0"/>
              <a:t>(Tabellen gibt’s nicht als bearbeitbarer Platzhalter bei PPT)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8A9EEB3-7279-0ED7-3E6F-BBA2FF1F39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23300" y="2118731"/>
            <a:ext cx="2944812" cy="3780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10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10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4D588928-3E5F-3EF2-D641-372766B74C5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17874343"/>
              </p:ext>
            </p:extLst>
          </p:nvPr>
        </p:nvGraphicFramePr>
        <p:xfrm>
          <a:off x="713679" y="2118731"/>
          <a:ext cx="758283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563">
                  <a:extLst>
                    <a:ext uri="{9D8B030D-6E8A-4147-A177-3AD203B41FA5}">
                      <a16:colId xmlns:a16="http://schemas.microsoft.com/office/drawing/2014/main" val="3825903935"/>
                    </a:ext>
                  </a:extLst>
                </a:gridCol>
                <a:gridCol w="2168569">
                  <a:extLst>
                    <a:ext uri="{9D8B030D-6E8A-4147-A177-3AD203B41FA5}">
                      <a16:colId xmlns:a16="http://schemas.microsoft.com/office/drawing/2014/main" val="1699638180"/>
                    </a:ext>
                  </a:extLst>
                </a:gridCol>
                <a:gridCol w="1516566">
                  <a:extLst>
                    <a:ext uri="{9D8B030D-6E8A-4147-A177-3AD203B41FA5}">
                      <a16:colId xmlns:a16="http://schemas.microsoft.com/office/drawing/2014/main" val="3194867164"/>
                    </a:ext>
                  </a:extLst>
                </a:gridCol>
                <a:gridCol w="1516566">
                  <a:extLst>
                    <a:ext uri="{9D8B030D-6E8A-4147-A177-3AD203B41FA5}">
                      <a16:colId xmlns:a16="http://schemas.microsoft.com/office/drawing/2014/main" val="2980080888"/>
                    </a:ext>
                  </a:extLst>
                </a:gridCol>
                <a:gridCol w="1516566">
                  <a:extLst>
                    <a:ext uri="{9D8B030D-6E8A-4147-A177-3AD203B41FA5}">
                      <a16:colId xmlns:a16="http://schemas.microsoft.com/office/drawing/2014/main" val="2396775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Jahr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21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72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471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5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91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537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0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99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07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392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37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5A37F-01F4-6F20-2BD7-B7B47A4F0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147" y="502286"/>
            <a:ext cx="10044853" cy="480694"/>
          </a:xfrm>
        </p:spPr>
        <p:txBody>
          <a:bodyPr/>
          <a:lstStyle/>
          <a:p>
            <a:r>
              <a:rPr lang="de-DE" dirty="0"/>
              <a:t>Mustertitel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A9DD4E-A79A-F4E5-11BD-C7C2A29A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6E05-328C-3B40-8B2C-763F341269FA}" type="datetime4">
              <a:rPr lang="de-CH" smtClean="0"/>
              <a:t>31. März 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BD7015-249E-B142-94DD-C39F2B26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699301-EF5C-B949-B7C4-A213A3AD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BC1D25-A84C-460C-529B-14BA2693C9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146" y="990602"/>
            <a:ext cx="10044854" cy="457201"/>
          </a:xfrm>
        </p:spPr>
        <p:txBody>
          <a:bodyPr anchor="b">
            <a:noAutofit/>
          </a:bodyPr>
          <a:lstStyle>
            <a:lvl1pPr marL="36000" indent="0">
              <a:buNone/>
              <a:defRPr sz="2400"/>
            </a:lvl1pPr>
            <a:lvl2pPr marL="493200" indent="0">
              <a:buNone/>
              <a:defRPr/>
            </a:lvl2pPr>
            <a:lvl3pPr marL="950400" indent="0">
              <a:buNone/>
              <a:defRPr/>
            </a:lvl3pPr>
            <a:lvl4pPr marL="1407600" indent="0">
              <a:buNone/>
              <a:defRPr/>
            </a:lvl4pPr>
            <a:lvl5pPr marL="1864800" indent="0">
              <a:buNone/>
              <a:defRPr/>
            </a:lvl5pPr>
          </a:lstStyle>
          <a:p>
            <a:pPr lvl="0"/>
            <a:r>
              <a:rPr lang="de-DE" dirty="0"/>
              <a:t>Diagramme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8A9EEB3-7279-0ED7-3E6F-BBA2FF1F39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23300" y="2118731"/>
            <a:ext cx="2944812" cy="3780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10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10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BB6C7B6A-7061-F822-791E-CBCA9EAA35D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3888" y="2118309"/>
            <a:ext cx="7640319" cy="3780841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20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53DE375-FC90-5557-2BA4-11FFEC0B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47" y="365126"/>
            <a:ext cx="10965179" cy="1006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84E35A-A5FF-013B-1B3F-561C17768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147" y="1684020"/>
            <a:ext cx="10965179" cy="4215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724AA7-63BC-467A-4B5A-ADDD79BF2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147" y="6289039"/>
            <a:ext cx="1569734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4F5893F-540A-0645-9218-A7C2AAC8DCDE}" type="datetime4">
              <a:rPr lang="de-CH" smtClean="0"/>
              <a:t>31. März 2026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E67AD8-4242-576A-ECCE-D3B431498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9707" y="6289039"/>
            <a:ext cx="764031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Gemeinde Oberengstringen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092D73-C9C8-C374-F118-1487A50FB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85493" y="6289039"/>
            <a:ext cx="1502833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E3B61F4-6088-A246-B14A-2F29FBEA6A9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61B259A-4674-B7EE-B2CA-598B369BE69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93602" y="490854"/>
            <a:ext cx="894725" cy="88116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1C44996-9561-28D8-48A9-2CAEFF074D07}"/>
              </a:ext>
            </a:extLst>
          </p:cNvPr>
          <p:cNvSpPr/>
          <p:nvPr userDrawn="1"/>
        </p:nvSpPr>
        <p:spPr>
          <a:xfrm>
            <a:off x="0" y="6721478"/>
            <a:ext cx="8641080" cy="136523"/>
          </a:xfrm>
          <a:prstGeom prst="rect">
            <a:avLst/>
          </a:prstGeom>
          <a:solidFill>
            <a:srgbClr val="006D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493A208-F41A-F327-FC04-E7C799C18B71}"/>
              </a:ext>
            </a:extLst>
          </p:cNvPr>
          <p:cNvSpPr/>
          <p:nvPr userDrawn="1"/>
        </p:nvSpPr>
        <p:spPr>
          <a:xfrm>
            <a:off x="8641080" y="6721478"/>
            <a:ext cx="3558540" cy="136523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201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62" r:id="rId5"/>
    <p:sldLayoutId id="2147483664" r:id="rId6"/>
    <p:sldLayoutId id="2147483661" r:id="rId7"/>
    <p:sldLayoutId id="2147483665" r:id="rId8"/>
    <p:sldLayoutId id="2147483666" r:id="rId9"/>
    <p:sldLayoutId id="2147483668" r:id="rId10"/>
    <p:sldLayoutId id="214748366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00427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192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rgbClr val="00427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192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427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192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427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192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00427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192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00427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berengstringen.ch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78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C815E-1280-D4F6-8871-084223951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F3E7C9-B016-5642-CF04-82D9982C81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b="1" dirty="0"/>
              <a:t>Strategie Gemeinde Oberengstringen</a:t>
            </a:r>
            <a:endParaRPr lang="de-DE" b="1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374C9EF-2217-5C1A-CC86-16661820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31. März 2026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3D47055-810A-D0EF-8AB5-7068B59E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D6C7AC0-FBA0-2C14-4D6D-946E48374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10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D1E2A40-638A-0B6A-4D5D-6A0E0D1D731B}"/>
              </a:ext>
            </a:extLst>
          </p:cNvPr>
          <p:cNvSpPr txBox="1"/>
          <p:nvPr/>
        </p:nvSpPr>
        <p:spPr>
          <a:xfrm>
            <a:off x="623146" y="1806318"/>
            <a:ext cx="899795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Problemstellungen</a:t>
            </a:r>
          </a:p>
          <a:p>
            <a:endParaRPr lang="de-CH" sz="24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	Belastete Flächen sind dezentral angeordnet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Befall innerhalb Siedlungsgebiets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Befall teilweise in Gewässerschutz- und Grundwasserschutz-Zonen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Unterschiedliche Flächenbeschaffungen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Hohe Anzahl von Betroffenen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Wenig Erfahrung zur Bekämpfung / Eindämmung innerhalb Schweiz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Unklar, wie die Verbreitung erfolgt 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Einheimische versus invasive Ameisen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Einsatz von Pestiziden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Rechtsgrundlage für Anordnungen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Finanzierbarkeit von Massnahmen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4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1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						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03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2A5CB-D9EE-AF6D-45C4-86D92A850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FD13835-11DB-EED9-545E-96AC48BD74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b="1" dirty="0"/>
              <a:t>Strategie Gemeinde Oberengstringen</a:t>
            </a:r>
            <a:endParaRPr lang="de-DE" b="1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ADBBC4C-0D32-B9D5-42C0-EFAA8EB5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31. März 2026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CEAA440-050A-C207-AEEB-BDDBDB82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649C4B3-5B39-8BA2-6210-75A6DEE9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11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4AEA4B-936C-8534-067C-AFDB24DF4B13}"/>
              </a:ext>
            </a:extLst>
          </p:cNvPr>
          <p:cNvSpPr txBox="1"/>
          <p:nvPr/>
        </p:nvSpPr>
        <p:spPr>
          <a:xfrm>
            <a:off x="623146" y="1790700"/>
            <a:ext cx="899795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Ziele</a:t>
            </a:r>
          </a:p>
          <a:p>
            <a:endParaRPr lang="de-CH" sz="24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Ausbreitung von </a:t>
            </a:r>
            <a:r>
              <a:rPr lang="de-DE" sz="1600" dirty="0" err="1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Tapinoma</a:t>
            </a:r>
            <a:r>
              <a:rPr lang="de-DE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dirty="0" err="1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magnum</a:t>
            </a:r>
            <a:r>
              <a:rPr lang="de-DE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frühzeitig zu erkennen, wirksam einzudämmen und langfristig zu kontrollieren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Schäden an Gebäuden, technischen Anlagen und Grünflächen zu minimieren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einheimische Tier- und Pflanzenwelt zu schützen und zu stärken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Bevölkerung umfassend zu informieren, zu sensibilisieren und aktiv einzubinden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sowie durch Zusammenarbeit mit Fachstellen, Forschung und Nachbargemeinden effektive und innovative </a:t>
            </a:r>
            <a:r>
              <a:rPr lang="de-DE" sz="1600" dirty="0" err="1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Massnahmen</a:t>
            </a:r>
            <a:r>
              <a:rPr lang="de-DE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umzusetzen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66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8E0CC-DE45-B271-9CEF-F38E362E3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C845D8-6F1A-BC0A-5858-3BCE3A8496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b="1" dirty="0"/>
              <a:t>Strategie Gemeinde Oberengstringen</a:t>
            </a:r>
            <a:endParaRPr lang="de-DE" b="1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390CD6F-D7C5-1A2F-F569-8997D246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31. März 2026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35F74A0-6E62-E05E-C44C-D3CC1C67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D12AB6F-B723-2080-8A25-3D44A3262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12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AA04CC0-8B9B-C689-0680-82D819559D53}"/>
              </a:ext>
            </a:extLst>
          </p:cNvPr>
          <p:cNvSpPr txBox="1"/>
          <p:nvPr/>
        </p:nvSpPr>
        <p:spPr>
          <a:xfrm>
            <a:off x="623146" y="1790700"/>
            <a:ext cx="89979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Massnahmen</a:t>
            </a:r>
          </a:p>
          <a:p>
            <a:endParaRPr lang="de-CH" sz="24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Informations- und Präventionskampagnen</a:t>
            </a:r>
          </a:p>
          <a:p>
            <a:pPr marL="342900" indent="-342900">
              <a:buFontTx/>
              <a:buChar char="-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Finanzielle und personelle Ressourcen sicherstellen</a:t>
            </a:r>
          </a:p>
          <a:p>
            <a:pPr marL="342900" indent="-342900">
              <a:buFontTx/>
              <a:buChar char="-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Gezielter und koordinierter Einsatz mit verschiedenen bzw. alternativen Bekämpfungsmitteln auf allen betroffenen Flächen</a:t>
            </a:r>
          </a:p>
          <a:p>
            <a:endParaRPr lang="de-CH" sz="2000" b="1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CH" sz="2000" b="1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1200" b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</a:p>
          <a:p>
            <a:r>
              <a:rPr lang="de-CH" sz="1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725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BF79E-5AFF-8EAA-45CC-46AA791B4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8C72EA-1BEC-A886-9EC6-A9EC91C73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b="1" dirty="0"/>
              <a:t>Strategie Gemeinde Oberengstringen</a:t>
            </a:r>
            <a:endParaRPr lang="de-DE" b="1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C5E6E9C-5D30-C1B4-32DB-9D8FCD2A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31. März 2026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6764EB3-3507-77D0-C7A9-044C998D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504F0E2-48DC-6F86-C2BF-C43ED9BD8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13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435C7F6-6365-26D7-D006-184041DE19B9}"/>
              </a:ext>
            </a:extLst>
          </p:cNvPr>
          <p:cNvSpPr txBox="1"/>
          <p:nvPr/>
        </p:nvSpPr>
        <p:spPr>
          <a:xfrm>
            <a:off x="623146" y="1701800"/>
            <a:ext cx="899795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Geplantes Vorgehen (ab Mai 2026)</a:t>
            </a:r>
          </a:p>
          <a:p>
            <a:endParaRPr lang="de-CH" sz="24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Begehung der Gebiete mit den betroffenen Grundeigentümern und Fachexperten</a:t>
            </a:r>
          </a:p>
          <a:p>
            <a:pPr marL="342900" indent="-342900">
              <a:buFontTx/>
              <a:buChar char="-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Auftragserteilung an Schädlingsbekämpfern durch Gemeinde</a:t>
            </a:r>
          </a:p>
          <a:p>
            <a:pPr marL="342900" indent="-342900">
              <a:buFontTx/>
              <a:buChar char="-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Abschluss Vereinbarungen (Bewilligung, Haftungsausschluss, Befristung)</a:t>
            </a:r>
          </a:p>
          <a:p>
            <a:pPr marL="342900" indent="-342900">
              <a:buFontTx/>
              <a:buChar char="-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Anschaffung eines Heisswasser-/Dampf-Geräts</a:t>
            </a:r>
          </a:p>
          <a:p>
            <a:pPr marL="342900" indent="-342900">
              <a:buFontTx/>
              <a:buChar char="-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Eindämmung und Bekämpfung durch den Einsatz von  Heisswasser/Heisswasserdampf durch den Werkdienst</a:t>
            </a:r>
            <a:b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(ca. 2x wöchentlich)</a:t>
            </a:r>
          </a:p>
          <a:p>
            <a:pPr marL="342900" indent="-342900">
              <a:buFontTx/>
              <a:buChar char="-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Eindämmung und Bekämpfung durch den Einsatz von </a:t>
            </a:r>
            <a:r>
              <a:rPr lang="de-CH" sz="1600" dirty="0" err="1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Ködergel</a:t>
            </a: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und/oder Insektiziden durch Schädlingsbekämpfer</a:t>
            </a:r>
          </a:p>
          <a:p>
            <a:pPr marL="342900" indent="-342900">
              <a:buFontTx/>
              <a:buChar char="-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Neue Gebiete werden erfasst und in die Strategie integriert</a:t>
            </a:r>
          </a:p>
          <a:p>
            <a:pPr marL="342900" indent="-342900">
              <a:buFontTx/>
              <a:buChar char="-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Sicherstellung eines Monitorings</a:t>
            </a:r>
          </a:p>
          <a:p>
            <a:pPr marL="342900" indent="-342900">
              <a:buFontTx/>
              <a:buChar char="-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Jährliche Erfolgskontrolle</a:t>
            </a:r>
          </a:p>
          <a:p>
            <a:endParaRPr lang="de-CH" sz="20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de-CH" sz="20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CH" sz="20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CH" sz="2000" b="1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CH" sz="2000" b="1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CH" sz="2000" b="1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CH" sz="2000" b="1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1200" b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</a:p>
          <a:p>
            <a:r>
              <a:rPr lang="de-CH" sz="1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11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9978D-B2A0-C4A5-98CF-1F4FE6F85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C87C50E-A8BA-DB15-37B8-D9FEA2B050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b="1" dirty="0"/>
              <a:t>Strategie Gemeinde Oberengstringen</a:t>
            </a:r>
            <a:endParaRPr lang="de-DE" b="1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3BBE1BF-2B4B-82F8-0902-AAB39CF3C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31. März 2026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F346606-0545-9EDA-36FF-09C2700D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136D5B8-985F-0E0C-87F7-53C4DB64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14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90DFD0D-FA96-FA77-BB2F-D5C90B234B1D}"/>
              </a:ext>
            </a:extLst>
          </p:cNvPr>
          <p:cNvSpPr txBox="1"/>
          <p:nvPr/>
        </p:nvSpPr>
        <p:spPr>
          <a:xfrm>
            <a:off x="623146" y="1790700"/>
            <a:ext cx="937175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24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e-CH" sz="2400" b="1" i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Betroffen sind wir alle. </a:t>
            </a:r>
          </a:p>
          <a:p>
            <a:pPr algn="ctr"/>
            <a:r>
              <a:rPr lang="de-CH" sz="2400" b="1" i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Heute oder dann allenfalls morgen.</a:t>
            </a:r>
          </a:p>
          <a:p>
            <a:endParaRPr lang="de-CH" sz="24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2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Daher:</a:t>
            </a:r>
          </a:p>
          <a:p>
            <a:endParaRPr lang="de-CH" sz="2000" b="1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2000" b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Gemeinde finanziert bis Ende 2028 sämtliche Massnahmen innerhalb eines Kostendachs auf privaten- und gemeindeeigenen Grundstücken</a:t>
            </a:r>
          </a:p>
          <a:p>
            <a:endParaRPr lang="de-CH" sz="2000" b="1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CH" sz="2000" b="1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CH" sz="2000" b="1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1200" b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</a:p>
          <a:p>
            <a:r>
              <a:rPr lang="de-CH" sz="1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35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F582E-BC83-39E1-1FB8-A98EA7D12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AD5F089-559F-A2A3-8BF1-F472A0526E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b="1" dirty="0"/>
              <a:t>Strategie Gemeinde Oberengstringen</a:t>
            </a:r>
            <a:endParaRPr lang="de-DE" b="1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CC81819-48A9-C780-0C2E-9D879A30C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31. März 2026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3B13E9A-B4AC-0EE6-E8F7-78365FDB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66E4408-CCCE-48D3-6C40-6F25B669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15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1935BE-C8A5-1501-ACDF-B5BF198D280F}"/>
              </a:ext>
            </a:extLst>
          </p:cNvPr>
          <p:cNvSpPr txBox="1"/>
          <p:nvPr/>
        </p:nvSpPr>
        <p:spPr>
          <a:xfrm>
            <a:off x="623146" y="1790700"/>
            <a:ext cx="937175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der Massnahmen</a:t>
            </a:r>
          </a:p>
          <a:p>
            <a:endParaRPr lang="de-CH" sz="24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20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Gemeinde stellt folgende finanzielle Mittel sicher:</a:t>
            </a:r>
          </a:p>
          <a:p>
            <a:endParaRPr lang="de-CH" sz="20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AutoNum type="arabicPlain" startAt="2026"/>
            </a:pPr>
            <a:r>
              <a:rPr lang="de-CH" sz="20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CHF 100’000 (im Budget 2026 enthalten)</a:t>
            </a:r>
          </a:p>
          <a:p>
            <a:r>
              <a:rPr lang="de-CH" sz="20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2026	CHF   50’000 (ausserhalb Budget, Heisswassergerät)</a:t>
            </a:r>
          </a:p>
          <a:p>
            <a:pPr marL="457200" indent="-457200">
              <a:buAutoNum type="arabicPlain" startAt="2027"/>
            </a:pPr>
            <a:r>
              <a:rPr lang="de-CH" sz="20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CHF 200’000 (wird in die Finanzplanung eingestellt)</a:t>
            </a:r>
          </a:p>
          <a:p>
            <a:pPr marL="457200" indent="-457200">
              <a:buAutoNum type="arabicPlain" startAt="2027"/>
            </a:pPr>
            <a:r>
              <a:rPr lang="de-CH" sz="20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CHF 200’000 (wird in die Finanzplanung eingestellt)</a:t>
            </a:r>
          </a:p>
          <a:p>
            <a:pPr marL="457200" indent="-457200">
              <a:buAutoNum type="arabicPlain" startAt="2026"/>
            </a:pPr>
            <a:endParaRPr lang="de-CH" sz="24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CH" sz="2000" b="1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CH" sz="2000" b="1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CH" sz="2000" b="1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1200" b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</a:p>
          <a:p>
            <a:r>
              <a:rPr lang="de-CH" sz="1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049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2341F-35EE-FDCE-2556-F45F7BDDB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8F43C62-E593-8473-F40E-8C0932470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b="1" dirty="0"/>
              <a:t>Strategie Gemeinde Oberengstringen</a:t>
            </a:r>
            <a:endParaRPr lang="de-DE" b="1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CE3D6B0-D1D6-DD75-A086-48AD873D7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31. März 2026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EBA0CA1-D13D-D046-7CB7-8511CD80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FBE0C79-0088-D906-FE02-7CB0290A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16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1A2AEDF-541D-5458-73B9-B04D532FDC01}"/>
              </a:ext>
            </a:extLst>
          </p:cNvPr>
          <p:cNvSpPr txBox="1"/>
          <p:nvPr/>
        </p:nvSpPr>
        <p:spPr>
          <a:xfrm>
            <a:off x="623146" y="1790700"/>
            <a:ext cx="93717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der Massnahmen</a:t>
            </a:r>
          </a:p>
          <a:p>
            <a:endParaRPr lang="de-CH" sz="24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20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Sämtliche Ausgaben werden als gebundene Ausgaben deklariert (zeitlich, örtlich und sachlich klar eingrenzbar)</a:t>
            </a:r>
          </a:p>
          <a:p>
            <a:endParaRPr lang="de-CH" sz="20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2000" b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Massnahmen sind bis Ende 2028 befristet und werden 2028 neu beurteilt.</a:t>
            </a:r>
          </a:p>
          <a:p>
            <a:endParaRPr lang="de-CH" sz="2000" b="1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e-CH" sz="2000" b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Für eine erfolgreiche Eindämmung und Bekämpfung sind wir alle verantwortlich!</a:t>
            </a:r>
          </a:p>
          <a:p>
            <a:endParaRPr lang="de-CH" sz="2000" b="1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CH" sz="2000" b="1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CH" sz="20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1200" b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</a:p>
          <a:p>
            <a:r>
              <a:rPr lang="de-CH" sz="1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83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5D48B-D7A1-FEE9-247E-6DD511274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D66F35-54FB-1671-08C1-751A233B71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b="1" dirty="0"/>
              <a:t>Strategie Gemeinde Oberengstringen</a:t>
            </a:r>
            <a:endParaRPr lang="de-DE" b="1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A894EBF-4167-D41A-7CFF-272F4A7E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31. März 2026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A37C18B-F83A-1FA4-FE3A-05B5965D8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AE5AB66-5F15-5274-82E1-C4B3795B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17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9DFBF24-0F5E-BD3E-76D1-0A64E8F0AB67}"/>
              </a:ext>
            </a:extLst>
          </p:cNvPr>
          <p:cNvSpPr txBox="1"/>
          <p:nvPr/>
        </p:nvSpPr>
        <p:spPr>
          <a:xfrm>
            <a:off x="623146" y="1790700"/>
            <a:ext cx="937175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Zuständigkeiten Gemeinde</a:t>
            </a:r>
          </a:p>
          <a:p>
            <a:endParaRPr lang="de-CH" sz="24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20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Politisch 			Gemeinderat, René Beck</a:t>
            </a:r>
          </a:p>
          <a:p>
            <a:r>
              <a:rPr lang="de-CH" sz="20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Kommunikation		Geschäftsleiter, Matthias Ebnöther	</a:t>
            </a:r>
          </a:p>
          <a:p>
            <a:r>
              <a:rPr lang="de-CH" sz="20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Koordination und Beratung	Liegenschaftenverwalter, Remo Albrecht</a:t>
            </a:r>
          </a:p>
          <a:p>
            <a:r>
              <a:rPr lang="de-CH" sz="20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Heisswassereinsätze		Team Werkdienst	</a:t>
            </a:r>
          </a:p>
          <a:p>
            <a:endParaRPr lang="de-CH" sz="20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CH" sz="20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2000" b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 Kontaktangaben und Unterlagen finden Sie unter </a:t>
            </a:r>
            <a:r>
              <a:rPr lang="de-CH" sz="2000" b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www.oberengstringen.ch</a:t>
            </a:r>
            <a:r>
              <a:rPr lang="de-CH" sz="2000" b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de-CH" sz="20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CH" sz="2000" b="1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CH" sz="2000" b="1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CH" sz="20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1200" b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</a:p>
          <a:p>
            <a:r>
              <a:rPr lang="de-CH" sz="1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50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322B6-87CB-1642-8AC8-370A188B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/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256583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1ABEC-AE2D-BC75-73AC-DD7BD6DD3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14282-2900-FDCC-0D53-515ED409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</a:t>
            </a:r>
            <a:br>
              <a:rPr lang="de-DE" dirty="0"/>
            </a:br>
            <a:r>
              <a:rPr lang="de-DE" dirty="0"/>
              <a:t>Ihre Aufmerksamkeit.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EDB94AF-808B-FC8B-8FCE-D8397BD04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44796"/>
            <a:ext cx="4725987" cy="355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9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65B95-05E8-097B-3B07-15C389B0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Herzlich Willkommen </a:t>
            </a:r>
            <a:br>
              <a:rPr lang="de-DE" dirty="0"/>
            </a:br>
            <a:r>
              <a:rPr lang="de-DE" dirty="0"/>
              <a:t>zur Informationsveranstaltung „</a:t>
            </a:r>
            <a:r>
              <a:rPr lang="de-DE" dirty="0" err="1"/>
              <a:t>Tapinoma</a:t>
            </a:r>
            <a:r>
              <a:rPr lang="de-DE" dirty="0"/>
              <a:t>-Magnum“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AD6BFB-B557-F534-CD3F-9BC6F28A9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31. März 2026, 19.00 Uhr</a:t>
            </a:r>
            <a:br>
              <a:rPr lang="de-DE" dirty="0"/>
            </a:br>
            <a:r>
              <a:rPr lang="de-DE" dirty="0"/>
              <a:t>Gemeindesaal im Zentrum</a:t>
            </a:r>
          </a:p>
        </p:txBody>
      </p:sp>
      <p:pic>
        <p:nvPicPr>
          <p:cNvPr id="4" name="Picture 2" descr="D:\AA_Arbeit\Institut für Schädlingskunde\Präsentationen Organismen\Tapinoma magnum\Bilder\Crematogaster scutellaris Startbild.jpg">
            <a:extLst>
              <a:ext uri="{FF2B5EF4-FFF2-40B4-BE49-F238E27FC236}">
                <a16:creationId xmlns:a16="http://schemas.microsoft.com/office/drawing/2014/main" id="{1A11E128-B64C-0FDD-75B7-37B4632EA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21217" y="61993"/>
            <a:ext cx="3322692" cy="227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40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BA42D-BCBA-9D0E-CC16-F54CAEE65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36BB3-A715-5BEC-FC0F-367DBF8D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Apéro / Austausch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45B4BEF-173B-1E44-A1AD-73C3B49B1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792" y="1581720"/>
            <a:ext cx="4819382" cy="36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5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3A13B60-F503-B100-AA64-582D5CC17E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Begrüssung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5D72CDE-EC4C-62F5-C1DA-6DAFEE84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31. März 2026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490FA3D-9063-8DE7-8AE0-0CCC2E7C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448C1CC-4B0D-695D-DFD1-65CDA512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AAFB336-FB2D-7D07-42C7-DBECC12DE0DD}"/>
              </a:ext>
            </a:extLst>
          </p:cNvPr>
          <p:cNvSpPr txBox="1"/>
          <p:nvPr/>
        </p:nvSpPr>
        <p:spPr>
          <a:xfrm>
            <a:off x="571500" y="3035559"/>
            <a:ext cx="7558159" cy="393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00">
              <a:lnSpc>
                <a:spcPct val="140000"/>
              </a:lnSpc>
              <a:spcBef>
                <a:spcPts val="1000"/>
              </a:spcBef>
            </a:pPr>
            <a:r>
              <a:rPr lang="de-CH" sz="1600" b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René Beck, Gemeinderat (Ressort Hochbau, Natur und Umwelt)</a:t>
            </a:r>
            <a:endParaRPr lang="de-DE" sz="1600" b="1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4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4BED7-E834-D8D7-51D3-B45A4AC09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21FCB12-A510-CBF0-43AC-78FEE501AD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Programm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CD36344-9CCB-C709-D417-B9C14CCE6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31. März 2026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F0934E2-540D-39B2-59CA-6B8F78FE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AD6AAD3-95A0-C565-B982-1A60C972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7D0F1019-E325-553B-49D1-403B25CF1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812902"/>
              </p:ext>
            </p:extLst>
          </p:nvPr>
        </p:nvGraphicFramePr>
        <p:xfrm>
          <a:off x="623146" y="1820044"/>
          <a:ext cx="10463954" cy="3746694"/>
        </p:xfrm>
        <a:graphic>
          <a:graphicData uri="http://schemas.openxmlformats.org/drawingml/2006/table">
            <a:tbl>
              <a:tblPr firstRow="1" bandRow="1"/>
              <a:tblGrid>
                <a:gridCol w="630810">
                  <a:extLst>
                    <a:ext uri="{9D8B030D-6E8A-4147-A177-3AD203B41FA5}">
                      <a16:colId xmlns:a16="http://schemas.microsoft.com/office/drawing/2014/main" val="3264772856"/>
                    </a:ext>
                  </a:extLst>
                </a:gridCol>
                <a:gridCol w="9833144">
                  <a:extLst>
                    <a:ext uri="{9D8B030D-6E8A-4147-A177-3AD203B41FA5}">
                      <a16:colId xmlns:a16="http://schemas.microsoft.com/office/drawing/2014/main" val="1076366981"/>
                    </a:ext>
                  </a:extLst>
                </a:gridCol>
              </a:tblGrid>
              <a:tr h="530523">
                <a:tc>
                  <a:txBody>
                    <a:bodyPr/>
                    <a:lstStyle/>
                    <a:p>
                      <a:pPr marL="0" indent="0">
                        <a:lnSpc>
                          <a:spcPct val="140000"/>
                        </a:lnSpc>
                        <a:buFont typeface="+mj-lt"/>
                        <a:buNone/>
                      </a:pP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kern="1200" dirty="0">
                          <a:solidFill>
                            <a:srgbClr val="00427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Begrüssung durch Gemeinderat, René Beck</a:t>
                      </a:r>
                    </a:p>
                  </a:txBody>
                  <a:tcPr marL="0" marR="137160" marT="137160" marB="1371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887077"/>
                  </a:ext>
                </a:extLst>
              </a:tr>
              <a:tr h="530523">
                <a:tc>
                  <a:txBody>
                    <a:bodyPr/>
                    <a:lstStyle/>
                    <a:p>
                      <a:pPr marL="0" indent="0">
                        <a:lnSpc>
                          <a:spcPct val="140000"/>
                        </a:lnSpc>
                        <a:buFont typeface="+mj-lt"/>
                        <a:buNone/>
                      </a:pP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de-CH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Onboarding durch Daniel Fischer, Biosicherheit, Kanton Zürich</a:t>
                      </a:r>
                      <a:endParaRPr lang="de-DE" sz="140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137160" marT="137160" marB="1371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882683"/>
                  </a:ext>
                </a:extLst>
              </a:tr>
              <a:tr h="530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de-CH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Fachvortrag Pascal Frei, Präsident Verband Schweizerische Schädlingsbekämpfer VSS/FSD</a:t>
                      </a:r>
                      <a:endParaRPr lang="de-DE" sz="140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137160" marT="137160" marB="1371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8992781"/>
                  </a:ext>
                </a:extLst>
              </a:tr>
              <a:tr h="530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Fachvortrag Bekämpfung und Prävention, Michael Haas, Institut für Schädlingsurkunde Dr. Martin Felke (D)</a:t>
                      </a:r>
                    </a:p>
                  </a:txBody>
                  <a:tcPr marL="0" marR="137160" marT="137160" marB="1371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8692358"/>
                  </a:ext>
                </a:extLst>
              </a:tr>
              <a:tr h="530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de-CH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  <a:r>
                        <a:rPr lang="de-DE" sz="1400" dirty="0" err="1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assnahmen</a:t>
                      </a: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-Konzept Gemeinde Oberengstringen, Matthias Ebnöther, Geschäftsleiter</a:t>
                      </a:r>
                    </a:p>
                  </a:txBody>
                  <a:tcPr marL="0" marR="137160" marT="137160" marB="1371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169001"/>
                  </a:ext>
                </a:extLst>
              </a:tr>
              <a:tr h="530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de-CH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Fragen aus der Runde</a:t>
                      </a:r>
                      <a:endParaRPr lang="de-DE" sz="140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137160" marT="137160" marB="1371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7433903"/>
                  </a:ext>
                </a:extLst>
              </a:tr>
              <a:tr h="530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CH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</a:t>
                      </a:r>
                      <a:endParaRPr lang="de-DE" sz="140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de-CH" sz="1400" dirty="0">
                          <a:solidFill>
                            <a:srgbClr val="00427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Apéro und Austausch</a:t>
                      </a:r>
                      <a:endParaRPr lang="de-DE" sz="1400" dirty="0">
                        <a:solidFill>
                          <a:srgbClr val="00427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137160" marT="137160" marB="1371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4102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02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333A2-6F2C-C6EC-0325-48ECD7329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556AE4-BCD9-6CBF-B57D-D36773DA6D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b="1" dirty="0"/>
              <a:t>Strategie Gemeinde Oberengstringen</a:t>
            </a:r>
            <a:endParaRPr lang="de-DE" b="1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B43B5B2-5E72-8B37-A28A-543305B6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31. März 2026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EAB9E2B-EA73-670A-937E-1A9AA85B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FF2CDEF-FEA4-A9CA-017B-0919A1F5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5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930455D-C5BF-6AC7-E781-018F87F8CACB}"/>
              </a:ext>
            </a:extLst>
          </p:cNvPr>
          <p:cNvSpPr txBox="1"/>
          <p:nvPr/>
        </p:nvSpPr>
        <p:spPr>
          <a:xfrm>
            <a:off x="571500" y="3035559"/>
            <a:ext cx="4217501" cy="393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00">
              <a:lnSpc>
                <a:spcPct val="140000"/>
              </a:lnSpc>
              <a:spcBef>
                <a:spcPts val="1000"/>
              </a:spcBef>
            </a:pPr>
            <a:r>
              <a:rPr lang="de-CH" sz="1600" b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Matthias Ebnöther, Geschäftsleiter</a:t>
            </a:r>
            <a:endParaRPr lang="de-DE" sz="1600" b="1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0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E056C-ECA9-F620-FC9D-65E13085D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1CEEC1-0A03-949F-5692-2B6F841466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b="1" dirty="0"/>
              <a:t>Strategie Gemeinde Oberengstringen</a:t>
            </a:r>
            <a:endParaRPr lang="de-DE" b="1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EAFE5B7-FA81-1D29-1701-AAB1EFE6F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31. März 2026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289B63B-DEBB-A910-48AE-1B982D5A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E3CDAA6-D42B-A504-3914-05823C24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6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8B933A5-72F9-7E52-201E-86BDB3EB6428}"/>
              </a:ext>
            </a:extLst>
          </p:cNvPr>
          <p:cNvSpPr txBox="1"/>
          <p:nvPr/>
        </p:nvSpPr>
        <p:spPr>
          <a:xfrm>
            <a:off x="623146" y="1806318"/>
            <a:ext cx="899795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Zuständigkeiten / Rollen</a:t>
            </a:r>
          </a:p>
          <a:p>
            <a:endParaRPr lang="de-CH" sz="24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Kanton Zürich		Aufsicht über die Gemeinden</a:t>
            </a:r>
          </a:p>
          <a:p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Beratung der Gemeinden</a:t>
            </a:r>
          </a:p>
          <a:p>
            <a:endParaRPr lang="de-CH" sz="16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Gemeinden		Aufsicht über die Einhaltung von gesetzlichen Vorgaben</a:t>
            </a:r>
          </a:p>
          <a:p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Anordnung von Massnahmen</a:t>
            </a:r>
          </a:p>
          <a:p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Allfällige Durchführung von Ersatzmassnahmen</a:t>
            </a:r>
          </a:p>
          <a:p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Prävention und Information</a:t>
            </a:r>
          </a:p>
          <a:p>
            <a:endParaRPr lang="de-CH" sz="16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Grundeigentümer		Bekämpfung und Eindämmung von belasteten 				Grundstücken</a:t>
            </a:r>
          </a:p>
          <a:p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Mitwirkung im Gesamtprozess</a:t>
            </a:r>
          </a:p>
          <a:p>
            <a:endParaRPr lang="de-CH" sz="14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1400" b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Gemeinde Oberengstringen hat die Rollen als Gemeinde und Grundeigentümerin</a:t>
            </a:r>
          </a:p>
          <a:p>
            <a:r>
              <a:rPr lang="de-CH" sz="1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							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596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C86F8-8793-8D76-71D0-57B4F4FDA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24C184-7856-D9DA-CC1D-9BA785E51F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b="1" dirty="0"/>
              <a:t>Strategie Gemeinde Oberengstringen</a:t>
            </a:r>
            <a:endParaRPr lang="de-DE" b="1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10CC92B-0CDD-88C1-6CF7-59D65012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31. März 2026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B941EFC-7B02-494C-C3CA-4CC38E01C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895694D-4C02-9650-D4BA-FDC4CB12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7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3BCAE13-AA07-860F-FAB4-5C0F9D2CEEB1}"/>
              </a:ext>
            </a:extLst>
          </p:cNvPr>
          <p:cNvSpPr txBox="1"/>
          <p:nvPr/>
        </p:nvSpPr>
        <p:spPr>
          <a:xfrm>
            <a:off x="623146" y="1806318"/>
            <a:ext cx="89979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Ausgangslage</a:t>
            </a:r>
          </a:p>
          <a:p>
            <a:endParaRPr lang="de-CH" sz="24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Ansiedlung der </a:t>
            </a:r>
            <a:r>
              <a:rPr lang="de-CH" sz="1600" dirty="0" err="1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Tapinoma</a:t>
            </a: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erfolgte bereits vor mehreren Jahren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Insgesamt sind ca. 10 Hektaren betroffen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unterschiedliche Standorte (</a:t>
            </a:r>
            <a:r>
              <a:rPr lang="de-CH" sz="1600" dirty="0" err="1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Eggstrasse</a:t>
            </a: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Allmend, Talstrasse)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Weitere Flächen stehen unter Verdacht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Betroffen sind ca. 70 Grundeigentümer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Interkommunale Thematik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Bekämpfungsmassnahmen wurden teilweise eingeleitet </a:t>
            </a:r>
            <a:b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(Private/Gemeinde)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Schäden wurden bereits registriert</a:t>
            </a:r>
          </a:p>
          <a:p>
            <a:r>
              <a:rPr lang="de-CH" sz="1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						</a:t>
            </a:r>
          </a:p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5C1975F-1288-5BBB-F2FA-0DA2D667D4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99" y="2634189"/>
            <a:ext cx="3826847" cy="27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0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87467-C3DA-7B14-2741-8B2B4EC33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B4AFC3-3572-EBBF-9904-16262A6CAC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b="1" dirty="0"/>
              <a:t>Strategie Gemeinde Oberengstringen</a:t>
            </a:r>
            <a:endParaRPr lang="de-DE" b="1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19FF9BA-5749-F1A5-C761-80F3722F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31. März 2026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1CAA7A8-D4C5-07ED-8F3F-307E4CE4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DA519DA-9B03-CB3E-CF38-F09279BE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8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DB118D8-885B-5E0B-B398-F60F7B8B88B5}"/>
              </a:ext>
            </a:extLst>
          </p:cNvPr>
          <p:cNvSpPr txBox="1"/>
          <p:nvPr/>
        </p:nvSpPr>
        <p:spPr>
          <a:xfrm>
            <a:off x="673946" y="1447803"/>
            <a:ext cx="89979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i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Nichts tun….?</a:t>
            </a:r>
          </a:p>
          <a:p>
            <a:endParaRPr lang="de-CH" sz="1200" b="1" i="1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2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Mögliche Folgen für Grundeigentümer</a:t>
            </a:r>
            <a:br>
              <a:rPr lang="de-CH" sz="2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CH" sz="24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Wertminderung der Immobilie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Schäden an Infrastruktur und Gebäudeteilen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Einschränkung der Aufenthaltsqualität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Hygiene</a:t>
            </a:r>
          </a:p>
          <a:p>
            <a:endParaRPr lang="de-CH" sz="14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2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Für die Gemeinde					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Finanzieller Impakt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Beschädigungen an Infrastruktur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Reputations- und Vertrauensverlust</a:t>
            </a:r>
          </a:p>
          <a:p>
            <a:endParaRPr lang="de-DE" sz="16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400" b="1" i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Nichts tun ist und darf keine Option sein….</a:t>
            </a:r>
          </a:p>
          <a:p>
            <a:endParaRPr lang="de-DE" sz="16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30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7F3E7-BA2F-B365-A7A5-B1C32923F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A5E31C-8C1E-A7E1-2707-64D2437E54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b="1" dirty="0"/>
              <a:t>Strategie Gemeinde Oberengstringen</a:t>
            </a:r>
            <a:endParaRPr lang="de-DE" b="1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CC93011-6660-2E1F-D04D-22C1DB0A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31. März 2026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BCB27D0-ECC3-2988-9508-638B777A5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Oberengstringen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A389ED-09BB-2F01-0E95-1DC4D382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61F4-6088-A246-B14A-2F29FBEA6A93}" type="slidenum">
              <a:rPr lang="de-DE" smtClean="0"/>
              <a:t>9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E8C61AE-0D2E-4169-B435-30B332287825}"/>
              </a:ext>
            </a:extLst>
          </p:cNvPr>
          <p:cNvSpPr txBox="1"/>
          <p:nvPr/>
        </p:nvSpPr>
        <p:spPr>
          <a:xfrm>
            <a:off x="623146" y="1603118"/>
            <a:ext cx="89979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 zur Eindämmung der </a:t>
            </a:r>
            <a:r>
              <a:rPr lang="de-CH" sz="2400" dirty="0" err="1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Tapinoma</a:t>
            </a:r>
            <a:r>
              <a:rPr lang="de-CH" sz="2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CH" sz="2400" dirty="0" err="1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magnum</a:t>
            </a:r>
            <a:endParaRPr lang="de-CH" sz="24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CH" sz="24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b="1" i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Unsere Gemeinde setzt sich aktiv für den Schutz der heimischen Biodiversität, der Infrastruktur und der Lebensqualität der Bevölkerung ein. Die Ausbreitung der invasiven Ameisenart </a:t>
            </a:r>
            <a:r>
              <a:rPr lang="de-DE" b="1" i="1" dirty="0" err="1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Tapinoma</a:t>
            </a:r>
            <a:r>
              <a:rPr lang="de-DE" b="1" i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b="1" i="1" dirty="0" err="1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magnum</a:t>
            </a:r>
            <a:r>
              <a:rPr lang="de-DE" b="1" i="1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stellt eine wachsende Herausforderung dar, der wir entschlossen, koordiniert und nachhaltig begegnen.</a:t>
            </a:r>
          </a:p>
          <a:p>
            <a:endParaRPr lang="de-DE" sz="16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16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Wir verfolgen dabei einen integrativen Ansatz, der Prävention, Monitoring, gezielte Bekämpfung und kontinuierliche Evaluation vereint. Transparenz, Nachhaltigkeit und wissenschaftliche Grundlage bilden das Fundament unseres Handelns.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>
              <a:solidFill>
                <a:srgbClr val="0042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CH" sz="1400" dirty="0">
                <a:solidFill>
                  <a:srgbClr val="0042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						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247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992</Words>
  <Application>Microsoft Office PowerPoint</Application>
  <PresentationFormat>Breitbild</PresentationFormat>
  <Paragraphs>233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Office</vt:lpstr>
      <vt:lpstr>PowerPoint-Präsentation</vt:lpstr>
      <vt:lpstr>Herzlich Willkommen  zur Informationsveranstaltung „Tapinoma-Magnum“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Fragen?</vt:lpstr>
      <vt:lpstr>Vielen Dank für Ihre Aufmerksamkeit.</vt:lpstr>
      <vt:lpstr>Apéro / Austausch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sandro schuler</dc:creator>
  <cp:lastModifiedBy>Ebnöther Matthias</cp:lastModifiedBy>
  <cp:revision>39</cp:revision>
  <cp:lastPrinted>2026-03-31T07:13:33Z</cp:lastPrinted>
  <dcterms:created xsi:type="dcterms:W3CDTF">2024-07-02T12:13:36Z</dcterms:created>
  <dcterms:modified xsi:type="dcterms:W3CDTF">2026-03-31T07:21:06Z</dcterms:modified>
</cp:coreProperties>
</file>