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9" r:id="rId3"/>
    <p:sldId id="257" r:id="rId4"/>
    <p:sldId id="272" r:id="rId5"/>
    <p:sldId id="284" r:id="rId6"/>
    <p:sldId id="267" r:id="rId7"/>
    <p:sldId id="340" r:id="rId8"/>
    <p:sldId id="275" r:id="rId9"/>
    <p:sldId id="274" r:id="rId10"/>
    <p:sldId id="276" r:id="rId11"/>
    <p:sldId id="268" r:id="rId12"/>
    <p:sldId id="277" r:id="rId13"/>
    <p:sldId id="278" r:id="rId14"/>
    <p:sldId id="279" r:id="rId15"/>
    <p:sldId id="280" r:id="rId16"/>
    <p:sldId id="281" r:id="rId17"/>
    <p:sldId id="282" r:id="rId18"/>
    <p:sldId id="266" r:id="rId19"/>
    <p:sldId id="283" r:id="rId20"/>
    <p:sldId id="339" r:id="rId21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DB7"/>
    <a:srgbClr val="C8A789"/>
    <a:srgbClr val="A97F5B"/>
    <a:srgbClr val="004271"/>
    <a:srgbClr val="FFE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FD4443E-F989-4FC4-A0C8-D5A2AF1F390B}" styleName="Dunkle Formatvorlage 1 - Akz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113A9D2-9D6B-4929-AA2D-F23B5EE8CBE7}" styleName="Designformatvorlage 2 - Akz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54"/>
    <p:restoredTop sz="94682"/>
  </p:normalViewPr>
  <p:slideViewPr>
    <p:cSldViewPr snapToGrid="0">
      <p:cViewPr varScale="1">
        <p:scale>
          <a:sx n="150" d="100"/>
          <a:sy n="150" d="100"/>
        </p:scale>
        <p:origin x="990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41" d="100"/>
          <a:sy n="141" d="100"/>
        </p:scale>
        <p:origin x="4616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6687DC-544F-B540-AEAE-79A491A9D93B}" type="datetimeFigureOut">
              <a:rPr lang="de-DE" smtClean="0"/>
              <a:t>31.03.2026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BB3C4D-A5FA-7044-A874-0929242FF8E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5063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sti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655AAA28-5004-672A-082F-DE9D1CEE99A9}"/>
              </a:ext>
            </a:extLst>
          </p:cNvPr>
          <p:cNvSpPr/>
          <p:nvPr userDrawn="1"/>
        </p:nvSpPr>
        <p:spPr>
          <a:xfrm>
            <a:off x="0" y="0"/>
            <a:ext cx="12192000" cy="6720840"/>
          </a:xfrm>
          <a:prstGeom prst="rect">
            <a:avLst/>
          </a:prstGeom>
          <a:solidFill>
            <a:srgbClr val="0042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A21CD40A-CF28-3B95-DB8A-AD083B0A0B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70754" y="5732178"/>
            <a:ext cx="2248706" cy="188561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02715FE5-1992-40C5-5BE3-67528157805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85023" y="2219259"/>
            <a:ext cx="8450380" cy="1943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17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rechte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95A37F-01F4-6F20-2BD7-B7B47A4F05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147" y="502286"/>
            <a:ext cx="10044853" cy="480694"/>
          </a:xfrm>
        </p:spPr>
        <p:txBody>
          <a:bodyPr/>
          <a:lstStyle/>
          <a:p>
            <a:r>
              <a:rPr lang="de-DE" dirty="0"/>
              <a:t>Mustertitel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BA9DD4E-A79A-F4E5-11BD-C7C2A29A6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6E05-328C-3B40-8B2C-763F341269FA}" type="datetime4">
              <a:rPr lang="de-CH" smtClean="0"/>
              <a:t>31. März 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9BD7015-249E-B142-94DD-C39F2B263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Gemeinde Oberengstringen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7699301-EF5C-B949-B7C4-A213A3AD7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B61F4-6088-A246-B14A-2F29FBEA6A93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DEBC1D25-A84C-460C-529B-14BA2693C99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146" y="990602"/>
            <a:ext cx="10044854" cy="457201"/>
          </a:xfrm>
        </p:spPr>
        <p:txBody>
          <a:bodyPr anchor="b">
            <a:noAutofit/>
          </a:bodyPr>
          <a:lstStyle>
            <a:lvl1pPr marL="36000" indent="0">
              <a:buNone/>
              <a:defRPr sz="2400"/>
            </a:lvl1pPr>
            <a:lvl2pPr marL="493200" indent="0">
              <a:buNone/>
              <a:defRPr/>
            </a:lvl2pPr>
            <a:lvl3pPr marL="950400" indent="0">
              <a:buNone/>
              <a:defRPr/>
            </a:lvl3pPr>
            <a:lvl4pPr marL="1407600" indent="0">
              <a:buNone/>
              <a:defRPr/>
            </a:lvl4pPr>
            <a:lvl5pPr marL="1864800" indent="0">
              <a:buNone/>
              <a:defRPr/>
            </a:lvl5pPr>
          </a:lstStyle>
          <a:p>
            <a:pPr lvl="0"/>
            <a:r>
              <a:rPr lang="de-DE" dirty="0"/>
              <a:t>Untertitel</a:t>
            </a:r>
          </a:p>
        </p:txBody>
      </p:sp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28A9EEB3-7279-0ED7-3E6F-BBA2FF1F394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623300" y="2118731"/>
            <a:ext cx="2944812" cy="37808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160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20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10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10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817491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655AAA28-5004-672A-082F-DE9D1CEE99A9}"/>
              </a:ext>
            </a:extLst>
          </p:cNvPr>
          <p:cNvSpPr/>
          <p:nvPr userDrawn="1"/>
        </p:nvSpPr>
        <p:spPr>
          <a:xfrm>
            <a:off x="0" y="0"/>
            <a:ext cx="12192000" cy="6720840"/>
          </a:xfrm>
          <a:prstGeom prst="rect">
            <a:avLst/>
          </a:prstGeom>
          <a:solidFill>
            <a:srgbClr val="0042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A21CD40A-CF28-3B95-DB8A-AD083B0A0B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70754" y="5732178"/>
            <a:ext cx="2248706" cy="188561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02715FE5-1992-40C5-5BE3-67528157805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57715" y="594735"/>
            <a:ext cx="2978025" cy="685051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93BC1F6-3E4D-3E85-297A-6954C4934E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147" y="1707344"/>
            <a:ext cx="10965179" cy="1616540"/>
          </a:xfrm>
        </p:spPr>
        <p:txBody>
          <a:bodyPr/>
          <a:lstStyle>
            <a:lvl1pPr>
              <a:lnSpc>
                <a:spcPct val="100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 bearbeiten</a:t>
            </a:r>
            <a:br>
              <a:rPr lang="de-DE" dirty="0"/>
            </a:br>
            <a:r>
              <a:rPr lang="de-DE" dirty="0"/>
              <a:t>geht auch 2-Zeilig</a:t>
            </a:r>
          </a:p>
        </p:txBody>
      </p:sp>
    </p:spTree>
    <p:extLst>
      <p:ext uri="{BB962C8B-B14F-4D97-AF65-F5344CB8AC3E}">
        <p14:creationId xmlns:p14="http://schemas.microsoft.com/office/powerpoint/2010/main" val="1463295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655AAA28-5004-672A-082F-DE9D1CEE99A9}"/>
              </a:ext>
            </a:extLst>
          </p:cNvPr>
          <p:cNvSpPr/>
          <p:nvPr userDrawn="1"/>
        </p:nvSpPr>
        <p:spPr>
          <a:xfrm>
            <a:off x="0" y="0"/>
            <a:ext cx="12192000" cy="6720840"/>
          </a:xfrm>
          <a:prstGeom prst="rect">
            <a:avLst/>
          </a:prstGeom>
          <a:solidFill>
            <a:srgbClr val="0042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A21CD40A-CF28-3B95-DB8A-AD083B0A0B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70754" y="5732178"/>
            <a:ext cx="2248706" cy="188561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02715FE5-1992-40C5-5BE3-67528157805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57715" y="594735"/>
            <a:ext cx="2978025" cy="685051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93BC1F6-3E4D-3E85-297A-6954C4934E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147" y="1707344"/>
            <a:ext cx="10965179" cy="1616540"/>
          </a:xfrm>
        </p:spPr>
        <p:txBody>
          <a:bodyPr/>
          <a:lstStyle>
            <a:lvl1pPr>
              <a:lnSpc>
                <a:spcPct val="100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 bearbeiten</a:t>
            </a:r>
            <a:br>
              <a:rPr lang="de-DE" dirty="0"/>
            </a:br>
            <a:r>
              <a:rPr lang="de-DE" dirty="0"/>
              <a:t>geht auch 2-Zeilig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BC6ABB6-D5EA-E934-2E09-A96CCCBD25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888" y="3756807"/>
            <a:ext cx="11012487" cy="1547813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633516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e simp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95A37F-01F4-6F20-2BD7-B7B47A4F0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147" y="524086"/>
            <a:ext cx="10965179" cy="457201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BA9DD4E-A79A-F4E5-11BD-C7C2A29A6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8DA19-F98E-8E46-ADE9-2B28A43225F0}" type="datetime4">
              <a:rPr lang="de-CH" smtClean="0"/>
              <a:t>31. März 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9BD7015-249E-B142-94DD-C39F2B263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Gemeinde Oberengstringen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7699301-EF5C-B949-B7C4-A213A3AD7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B61F4-6088-A246-B14A-2F29FBEA6A93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Textplatzhalter 2">
            <a:extLst>
              <a:ext uri="{FF2B5EF4-FFF2-40B4-BE49-F238E27FC236}">
                <a16:creationId xmlns:a16="http://schemas.microsoft.com/office/drawing/2014/main" id="{56784F7B-0BEC-D0D6-877A-F2952C869A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147" y="2081561"/>
            <a:ext cx="10965179" cy="38180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DE1E9BAA-FBBC-4170-BB04-3AA89A708E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146" y="990602"/>
            <a:ext cx="10044854" cy="457201"/>
          </a:xfrm>
        </p:spPr>
        <p:txBody>
          <a:bodyPr anchor="b">
            <a:noAutofit/>
          </a:bodyPr>
          <a:lstStyle>
            <a:lvl1pPr marL="36000" indent="0">
              <a:buNone/>
              <a:defRPr sz="2400"/>
            </a:lvl1pPr>
            <a:lvl2pPr marL="493200" indent="0">
              <a:buNone/>
              <a:defRPr/>
            </a:lvl2pPr>
            <a:lvl3pPr marL="950400" indent="0">
              <a:buNone/>
              <a:defRPr/>
            </a:lvl3pPr>
            <a:lvl4pPr marL="1407600" indent="0">
              <a:buNone/>
              <a:defRPr/>
            </a:lvl4pPr>
            <a:lvl5pPr marL="1864800" indent="0">
              <a:buNone/>
              <a:defRPr/>
            </a:lvl5pPr>
          </a:lstStyle>
          <a:p>
            <a:pPr lvl="0"/>
            <a:r>
              <a:rPr lang="de-DE" dirty="0"/>
              <a:t>Untertitel bearbeiten</a:t>
            </a:r>
          </a:p>
        </p:txBody>
      </p:sp>
    </p:spTree>
    <p:extLst>
      <p:ext uri="{BB962C8B-B14F-4D97-AF65-F5344CB8AC3E}">
        <p14:creationId xmlns:p14="http://schemas.microsoft.com/office/powerpoint/2010/main" val="2341138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Spalte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95A37F-01F4-6F20-2BD7-B7B47A4F0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147" y="524086"/>
            <a:ext cx="10965179" cy="457201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BA9DD4E-A79A-F4E5-11BD-C7C2A29A6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8DA19-F98E-8E46-ADE9-2B28A43225F0}" type="datetime4">
              <a:rPr lang="de-CH" smtClean="0"/>
              <a:t>31. März 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9BD7015-249E-B142-94DD-C39F2B263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Gemeinde Oberengstringen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7699301-EF5C-B949-B7C4-A213A3AD7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B61F4-6088-A246-B14A-2F29FBEA6A93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Textplatzhalter 2">
            <a:extLst>
              <a:ext uri="{FF2B5EF4-FFF2-40B4-BE49-F238E27FC236}">
                <a16:creationId xmlns:a16="http://schemas.microsoft.com/office/drawing/2014/main" id="{56784F7B-0BEC-D0D6-877A-F2952C869A4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3148" y="2074127"/>
            <a:ext cx="5272130" cy="38254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0"/>
              </a:spcBef>
              <a:buNone/>
              <a:defRPr sz="1400" b="0"/>
            </a:lvl1pPr>
            <a:lvl2pPr marL="493200" indent="0">
              <a:buNone/>
              <a:defRPr/>
            </a:lvl2pPr>
            <a:lvl3pPr marL="950400" indent="0">
              <a:buNone/>
              <a:defRPr/>
            </a:lvl3pPr>
            <a:lvl4pPr marL="1407600" indent="0">
              <a:buNone/>
              <a:defRPr/>
            </a:lvl4pPr>
            <a:lvl5pPr marL="1864800" indent="0">
              <a:buNone/>
              <a:defRPr/>
            </a:lvl5pPr>
          </a:lstStyle>
          <a:p>
            <a:pPr lvl="0"/>
            <a:r>
              <a:rPr lang="de-DE" dirty="0" err="1"/>
              <a:t>Cium</a:t>
            </a:r>
            <a:r>
              <a:rPr lang="de-DE" dirty="0"/>
              <a:t> </a:t>
            </a:r>
            <a:r>
              <a:rPr lang="de-DE" dirty="0" err="1"/>
              <a:t>nosam</a:t>
            </a:r>
            <a:r>
              <a:rPr lang="de-DE" dirty="0"/>
              <a:t> </a:t>
            </a:r>
            <a:r>
              <a:rPr lang="de-DE" dirty="0" err="1"/>
              <a:t>autaquas</a:t>
            </a:r>
            <a:r>
              <a:rPr lang="de-DE" dirty="0"/>
              <a:t> </a:t>
            </a:r>
            <a:r>
              <a:rPr lang="de-DE" dirty="0" err="1"/>
              <a:t>cumqui</a:t>
            </a:r>
            <a:r>
              <a:rPr lang="de-DE" dirty="0"/>
              <a:t> </a:t>
            </a:r>
            <a:r>
              <a:rPr lang="de-DE" dirty="0" err="1"/>
              <a:t>omnient</a:t>
            </a:r>
            <a:r>
              <a:rPr lang="de-DE" dirty="0"/>
              <a:t> </a:t>
            </a:r>
          </a:p>
          <a:p>
            <a:pPr lvl="0"/>
            <a:r>
              <a:rPr lang="de-DE" dirty="0" err="1"/>
              <a:t>volorepelent</a:t>
            </a:r>
            <a:r>
              <a:rPr lang="de-DE" dirty="0"/>
              <a:t> </a:t>
            </a:r>
            <a:r>
              <a:rPr lang="de-DE" dirty="0" err="1"/>
              <a:t>accabore</a:t>
            </a:r>
            <a:r>
              <a:rPr lang="de-DE" dirty="0"/>
              <a:t> </a:t>
            </a:r>
            <a:r>
              <a:rPr lang="de-DE" dirty="0" err="1"/>
              <a:t>dolore</a:t>
            </a:r>
            <a:r>
              <a:rPr lang="de-DE" dirty="0"/>
              <a:t>, </a:t>
            </a:r>
            <a:r>
              <a:rPr lang="de-DE" dirty="0" err="1"/>
              <a:t>ipisqui</a:t>
            </a:r>
            <a:r>
              <a:rPr lang="de-DE" dirty="0"/>
              <a:t> </a:t>
            </a:r>
            <a:r>
              <a:rPr lang="de-DE" dirty="0" err="1"/>
              <a:t>ommod</a:t>
            </a:r>
            <a:r>
              <a:rPr lang="de-DE" dirty="0"/>
              <a:t> </a:t>
            </a:r>
            <a:r>
              <a:rPr lang="de-DE" dirty="0" err="1"/>
              <a:t>quia</a:t>
            </a:r>
            <a:r>
              <a:rPr lang="de-DE" dirty="0"/>
              <a:t> </a:t>
            </a:r>
            <a:r>
              <a:rPr lang="de-DE" dirty="0" err="1"/>
              <a:t>vernam</a:t>
            </a:r>
            <a:r>
              <a:rPr lang="de-DE" dirty="0"/>
              <a:t> </a:t>
            </a:r>
            <a:r>
              <a:rPr lang="de-DE" dirty="0" err="1"/>
              <a:t>ressequo</a:t>
            </a:r>
            <a:r>
              <a:rPr lang="de-DE" dirty="0"/>
              <a:t> </a:t>
            </a:r>
            <a:r>
              <a:rPr lang="de-DE" dirty="0" err="1"/>
              <a:t>quiatur</a:t>
            </a:r>
            <a:r>
              <a:rPr lang="de-DE" dirty="0"/>
              <a:t> </a:t>
            </a:r>
            <a:r>
              <a:rPr lang="de-DE" dirty="0" err="1"/>
              <a:t>asimagnam</a:t>
            </a:r>
            <a:r>
              <a:rPr lang="de-DE" dirty="0"/>
              <a:t> </a:t>
            </a:r>
            <a:r>
              <a:rPr lang="de-DE" dirty="0" err="1"/>
              <a:t>eatem</a:t>
            </a:r>
            <a:r>
              <a:rPr lang="de-DE" dirty="0"/>
              <a:t> </a:t>
            </a:r>
            <a:r>
              <a:rPr lang="de-DE" dirty="0" err="1"/>
              <a:t>consenesci</a:t>
            </a:r>
            <a:r>
              <a:rPr lang="de-DE" dirty="0"/>
              <a:t> </a:t>
            </a:r>
            <a:r>
              <a:rPr lang="de-DE" dirty="0" err="1"/>
              <a:t>undundam</a:t>
            </a:r>
            <a:r>
              <a:rPr lang="de-DE" dirty="0"/>
              <a:t> am, </a:t>
            </a:r>
            <a:r>
              <a:rPr lang="de-DE" dirty="0" err="1"/>
              <a:t>quiam</a:t>
            </a:r>
            <a:r>
              <a:rPr lang="de-DE" dirty="0"/>
              <a:t> </a:t>
            </a:r>
            <a:r>
              <a:rPr lang="de-DE" dirty="0" err="1"/>
              <a:t>untiatatum</a:t>
            </a:r>
            <a:r>
              <a:rPr lang="de-DE" dirty="0"/>
              <a:t> </a:t>
            </a:r>
            <a:r>
              <a:rPr lang="de-DE" dirty="0" err="1"/>
              <a:t>esci</a:t>
            </a:r>
            <a:r>
              <a:rPr lang="de-DE" dirty="0"/>
              <a:t> </a:t>
            </a:r>
            <a:r>
              <a:rPr lang="de-DE" dirty="0" err="1"/>
              <a:t>andit</a:t>
            </a:r>
            <a:r>
              <a:rPr lang="de-DE" dirty="0"/>
              <a:t> </a:t>
            </a:r>
            <a:r>
              <a:rPr lang="de-DE" dirty="0" err="1"/>
              <a:t>atendunt</a:t>
            </a:r>
            <a:r>
              <a:rPr lang="de-DE" dirty="0"/>
              <a:t> </a:t>
            </a:r>
            <a:r>
              <a:rPr lang="de-DE" dirty="0" err="1"/>
              <a:t>faceper</a:t>
            </a:r>
            <a:r>
              <a:rPr lang="de-DE" dirty="0"/>
              <a:t> </a:t>
            </a:r>
            <a:r>
              <a:rPr lang="de-DE" dirty="0" err="1"/>
              <a:t>ionsequ</a:t>
            </a:r>
            <a:r>
              <a:rPr lang="de-DE" dirty="0"/>
              <a:t> </a:t>
            </a:r>
            <a:r>
              <a:rPr lang="de-DE" dirty="0" err="1"/>
              <a:t>aspitium</a:t>
            </a:r>
            <a:r>
              <a:rPr lang="de-DE" dirty="0"/>
              <a:t> </a:t>
            </a:r>
            <a:r>
              <a:rPr lang="de-DE" dirty="0" err="1"/>
              <a:t>hit</a:t>
            </a:r>
            <a:r>
              <a:rPr lang="de-DE" dirty="0"/>
              <a:t> </a:t>
            </a:r>
            <a:r>
              <a:rPr lang="de-DE" dirty="0" err="1"/>
              <a:t>autatectiis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et </a:t>
            </a:r>
            <a:r>
              <a:rPr lang="de-DE" dirty="0" err="1"/>
              <a:t>lantibustent</a:t>
            </a:r>
            <a:r>
              <a:rPr lang="de-DE" dirty="0"/>
              <a:t> </a:t>
            </a:r>
            <a:r>
              <a:rPr lang="de-DE" dirty="0" err="1"/>
              <a:t>lam</a:t>
            </a:r>
            <a:r>
              <a:rPr lang="de-DE" dirty="0"/>
              <a:t> </a:t>
            </a:r>
            <a:r>
              <a:rPr lang="de-DE" dirty="0" err="1"/>
              <a:t>inctotatiunt</a:t>
            </a:r>
            <a:r>
              <a:rPr lang="de-DE" dirty="0"/>
              <a:t> </a:t>
            </a:r>
            <a:r>
              <a:rPr lang="de-DE" dirty="0" err="1"/>
              <a:t>autem</a:t>
            </a:r>
            <a:r>
              <a:rPr lang="de-DE" dirty="0"/>
              <a:t>. 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DE1E9BAA-FBBC-4170-BB04-3AA89A708E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146" y="990602"/>
            <a:ext cx="10044854" cy="457201"/>
          </a:xfrm>
        </p:spPr>
        <p:txBody>
          <a:bodyPr anchor="b">
            <a:noAutofit/>
          </a:bodyPr>
          <a:lstStyle>
            <a:lvl1pPr marL="36000" indent="0">
              <a:buNone/>
              <a:defRPr sz="2400"/>
            </a:lvl1pPr>
            <a:lvl2pPr marL="493200" indent="0">
              <a:buNone/>
              <a:defRPr/>
            </a:lvl2pPr>
            <a:lvl3pPr marL="950400" indent="0">
              <a:buNone/>
              <a:defRPr/>
            </a:lvl3pPr>
            <a:lvl4pPr marL="1407600" indent="0">
              <a:buNone/>
              <a:defRPr/>
            </a:lvl4pPr>
            <a:lvl5pPr marL="1864800" indent="0">
              <a:buNone/>
              <a:defRPr/>
            </a:lvl5pPr>
          </a:lstStyle>
          <a:p>
            <a:pPr lvl="0"/>
            <a:r>
              <a:rPr lang="de-DE" dirty="0"/>
              <a:t>Untertitel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B026577-B2EC-CD84-D85B-C96AED8DA38A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71590" y="2074127"/>
            <a:ext cx="5272130" cy="38254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0"/>
              </a:spcBef>
              <a:buNone/>
              <a:defRPr sz="1400" b="0"/>
            </a:lvl1pPr>
            <a:lvl2pPr marL="493200" indent="0">
              <a:buNone/>
              <a:defRPr/>
            </a:lvl2pPr>
            <a:lvl3pPr marL="950400" indent="0">
              <a:buNone/>
              <a:defRPr/>
            </a:lvl3pPr>
            <a:lvl4pPr marL="1407600" indent="0">
              <a:buNone/>
              <a:defRPr/>
            </a:lvl4pPr>
            <a:lvl5pPr marL="1864800" indent="0">
              <a:buNone/>
              <a:defRPr/>
            </a:lvl5pPr>
          </a:lstStyle>
          <a:p>
            <a:pPr lvl="0"/>
            <a:r>
              <a:rPr lang="de-DE" dirty="0" err="1"/>
              <a:t>Cium</a:t>
            </a:r>
            <a:r>
              <a:rPr lang="de-DE" dirty="0"/>
              <a:t> </a:t>
            </a:r>
            <a:r>
              <a:rPr lang="de-DE" dirty="0" err="1"/>
              <a:t>nosam</a:t>
            </a:r>
            <a:r>
              <a:rPr lang="de-DE" dirty="0"/>
              <a:t> </a:t>
            </a:r>
            <a:r>
              <a:rPr lang="de-DE" dirty="0" err="1"/>
              <a:t>autaquas</a:t>
            </a:r>
            <a:r>
              <a:rPr lang="de-DE" dirty="0"/>
              <a:t> </a:t>
            </a:r>
            <a:r>
              <a:rPr lang="de-DE" dirty="0" err="1"/>
              <a:t>cumqui</a:t>
            </a:r>
            <a:r>
              <a:rPr lang="de-DE" dirty="0"/>
              <a:t> </a:t>
            </a:r>
            <a:r>
              <a:rPr lang="de-DE" dirty="0" err="1"/>
              <a:t>omnient</a:t>
            </a:r>
            <a:r>
              <a:rPr lang="de-DE" dirty="0"/>
              <a:t> </a:t>
            </a:r>
          </a:p>
          <a:p>
            <a:pPr lvl="0"/>
            <a:r>
              <a:rPr lang="de-DE" dirty="0" err="1"/>
              <a:t>volorepelent</a:t>
            </a:r>
            <a:r>
              <a:rPr lang="de-DE" dirty="0"/>
              <a:t> </a:t>
            </a:r>
            <a:r>
              <a:rPr lang="de-DE" dirty="0" err="1"/>
              <a:t>accabore</a:t>
            </a:r>
            <a:r>
              <a:rPr lang="de-DE" dirty="0"/>
              <a:t> </a:t>
            </a:r>
            <a:r>
              <a:rPr lang="de-DE" dirty="0" err="1"/>
              <a:t>dolore</a:t>
            </a:r>
            <a:r>
              <a:rPr lang="de-DE" dirty="0"/>
              <a:t>, </a:t>
            </a:r>
            <a:r>
              <a:rPr lang="de-DE" dirty="0" err="1"/>
              <a:t>ipisqui</a:t>
            </a:r>
            <a:r>
              <a:rPr lang="de-DE" dirty="0"/>
              <a:t> </a:t>
            </a:r>
            <a:r>
              <a:rPr lang="de-DE" dirty="0" err="1"/>
              <a:t>ommod</a:t>
            </a:r>
            <a:r>
              <a:rPr lang="de-DE" dirty="0"/>
              <a:t> </a:t>
            </a:r>
            <a:r>
              <a:rPr lang="de-DE" dirty="0" err="1"/>
              <a:t>quia</a:t>
            </a:r>
            <a:r>
              <a:rPr lang="de-DE" dirty="0"/>
              <a:t> </a:t>
            </a:r>
            <a:r>
              <a:rPr lang="de-DE" dirty="0" err="1"/>
              <a:t>vernam</a:t>
            </a:r>
            <a:r>
              <a:rPr lang="de-DE" dirty="0"/>
              <a:t> </a:t>
            </a:r>
            <a:r>
              <a:rPr lang="de-DE" dirty="0" err="1"/>
              <a:t>ressequo</a:t>
            </a:r>
            <a:r>
              <a:rPr lang="de-DE" dirty="0"/>
              <a:t> </a:t>
            </a:r>
            <a:r>
              <a:rPr lang="de-DE" dirty="0" err="1"/>
              <a:t>quiatur</a:t>
            </a:r>
            <a:r>
              <a:rPr lang="de-DE" dirty="0"/>
              <a:t> </a:t>
            </a:r>
            <a:r>
              <a:rPr lang="de-DE" dirty="0" err="1"/>
              <a:t>asimagnam</a:t>
            </a:r>
            <a:r>
              <a:rPr lang="de-DE" dirty="0"/>
              <a:t> </a:t>
            </a:r>
            <a:r>
              <a:rPr lang="de-DE" dirty="0" err="1"/>
              <a:t>eatem</a:t>
            </a:r>
            <a:r>
              <a:rPr lang="de-DE" dirty="0"/>
              <a:t> </a:t>
            </a:r>
            <a:r>
              <a:rPr lang="de-DE" dirty="0" err="1"/>
              <a:t>consenesci</a:t>
            </a:r>
            <a:r>
              <a:rPr lang="de-DE" dirty="0"/>
              <a:t> </a:t>
            </a:r>
            <a:r>
              <a:rPr lang="de-DE" dirty="0" err="1"/>
              <a:t>undundam</a:t>
            </a:r>
            <a:r>
              <a:rPr lang="de-DE" dirty="0"/>
              <a:t> am, </a:t>
            </a:r>
            <a:r>
              <a:rPr lang="de-DE" dirty="0" err="1"/>
              <a:t>quiam</a:t>
            </a:r>
            <a:r>
              <a:rPr lang="de-DE" dirty="0"/>
              <a:t> </a:t>
            </a:r>
            <a:r>
              <a:rPr lang="de-DE" dirty="0" err="1"/>
              <a:t>untiatatum</a:t>
            </a:r>
            <a:r>
              <a:rPr lang="de-DE" dirty="0"/>
              <a:t> </a:t>
            </a:r>
            <a:r>
              <a:rPr lang="de-DE" dirty="0" err="1"/>
              <a:t>esci</a:t>
            </a:r>
            <a:r>
              <a:rPr lang="de-DE" dirty="0"/>
              <a:t> </a:t>
            </a:r>
            <a:r>
              <a:rPr lang="de-DE" dirty="0" err="1"/>
              <a:t>andit</a:t>
            </a:r>
            <a:r>
              <a:rPr lang="de-DE" dirty="0"/>
              <a:t> </a:t>
            </a:r>
            <a:r>
              <a:rPr lang="de-DE" dirty="0" err="1"/>
              <a:t>atendunt</a:t>
            </a:r>
            <a:r>
              <a:rPr lang="de-DE" dirty="0"/>
              <a:t> </a:t>
            </a:r>
            <a:r>
              <a:rPr lang="de-DE" dirty="0" err="1"/>
              <a:t>faceper</a:t>
            </a:r>
            <a:r>
              <a:rPr lang="de-DE" dirty="0"/>
              <a:t> </a:t>
            </a:r>
            <a:r>
              <a:rPr lang="de-DE" dirty="0" err="1"/>
              <a:t>ionsequ</a:t>
            </a:r>
            <a:r>
              <a:rPr lang="de-DE" dirty="0"/>
              <a:t> </a:t>
            </a:r>
            <a:r>
              <a:rPr lang="de-DE" dirty="0" err="1"/>
              <a:t>aspitium</a:t>
            </a:r>
            <a:r>
              <a:rPr lang="de-DE" dirty="0"/>
              <a:t> </a:t>
            </a:r>
            <a:r>
              <a:rPr lang="de-DE" dirty="0" err="1"/>
              <a:t>hit</a:t>
            </a:r>
            <a:r>
              <a:rPr lang="de-DE" dirty="0"/>
              <a:t> </a:t>
            </a:r>
            <a:r>
              <a:rPr lang="de-DE" dirty="0" err="1"/>
              <a:t>autatectiis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et </a:t>
            </a:r>
            <a:r>
              <a:rPr lang="de-DE" dirty="0" err="1"/>
              <a:t>lantibustent</a:t>
            </a:r>
            <a:r>
              <a:rPr lang="de-DE" dirty="0"/>
              <a:t> </a:t>
            </a:r>
            <a:r>
              <a:rPr lang="de-DE" dirty="0" err="1"/>
              <a:t>lam</a:t>
            </a:r>
            <a:r>
              <a:rPr lang="de-DE" dirty="0"/>
              <a:t> </a:t>
            </a:r>
            <a:r>
              <a:rPr lang="de-DE" dirty="0" err="1"/>
              <a:t>inctotatiunt</a:t>
            </a:r>
            <a:r>
              <a:rPr lang="de-DE" dirty="0"/>
              <a:t> </a:t>
            </a:r>
            <a:r>
              <a:rPr lang="de-DE" dirty="0" err="1"/>
              <a:t>autem</a:t>
            </a:r>
            <a:r>
              <a:rPr lang="de-DE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68641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95A37F-01F4-6F20-2BD7-B7B47A4F0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147" y="524086"/>
            <a:ext cx="10965179" cy="457201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BA9DD4E-A79A-F4E5-11BD-C7C2A29A6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90B89-E98A-3B44-A84A-3F957D45C945}" type="datetime4">
              <a:rPr lang="de-CH" smtClean="0"/>
              <a:t>31. März 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9BD7015-249E-B142-94DD-C39F2B263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Gemeinde Oberengstringen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7699301-EF5C-B949-B7C4-A213A3AD7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B61F4-6088-A246-B14A-2F29FBEA6A93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DE1E9BAA-FBBC-4170-BB04-3AA89A708E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146" y="990602"/>
            <a:ext cx="10044854" cy="457201"/>
          </a:xfrm>
        </p:spPr>
        <p:txBody>
          <a:bodyPr anchor="b">
            <a:noAutofit/>
          </a:bodyPr>
          <a:lstStyle>
            <a:lvl1pPr marL="36000" indent="0">
              <a:buNone/>
              <a:defRPr sz="2400"/>
            </a:lvl1pPr>
            <a:lvl2pPr marL="493200" indent="0">
              <a:buNone/>
              <a:defRPr/>
            </a:lvl2pPr>
            <a:lvl3pPr marL="950400" indent="0">
              <a:buNone/>
              <a:defRPr/>
            </a:lvl3pPr>
            <a:lvl4pPr marL="1407600" indent="0">
              <a:buNone/>
              <a:defRPr/>
            </a:lvl4pPr>
            <a:lvl5pPr marL="1864800" indent="0">
              <a:buNone/>
              <a:defRPr/>
            </a:lvl5pPr>
          </a:lstStyle>
          <a:p>
            <a:pPr lvl="0"/>
            <a:r>
              <a:rPr lang="de-DE" dirty="0"/>
              <a:t>Untertitel bearbeiten</a:t>
            </a:r>
          </a:p>
        </p:txBody>
      </p:sp>
    </p:spTree>
    <p:extLst>
      <p:ext uri="{BB962C8B-B14F-4D97-AF65-F5344CB8AC3E}">
        <p14:creationId xmlns:p14="http://schemas.microsoft.com/office/powerpoint/2010/main" val="1453484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95A37F-01F4-6F20-2BD7-B7B47A4F0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147" y="524086"/>
            <a:ext cx="10965179" cy="457201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BA9DD4E-A79A-F4E5-11BD-C7C2A29A6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90B89-E98A-3B44-A84A-3F957D45C945}" type="datetime4">
              <a:rPr lang="de-CH" smtClean="0"/>
              <a:t>31. März 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9BD7015-249E-B142-94DD-C39F2B263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Gemeinde Oberengstringen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7699301-EF5C-B949-B7C4-A213A3AD7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B61F4-6088-A246-B14A-2F29FBEA6A93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DE1E9BAA-FBBC-4170-BB04-3AA89A708E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146" y="990602"/>
            <a:ext cx="10044854" cy="457201"/>
          </a:xfrm>
        </p:spPr>
        <p:txBody>
          <a:bodyPr anchor="b">
            <a:noAutofit/>
          </a:bodyPr>
          <a:lstStyle>
            <a:lvl1pPr marL="36000" indent="0">
              <a:buNone/>
              <a:defRPr sz="2400"/>
            </a:lvl1pPr>
            <a:lvl2pPr marL="493200" indent="0">
              <a:buNone/>
              <a:defRPr/>
            </a:lvl2pPr>
            <a:lvl3pPr marL="950400" indent="0">
              <a:buNone/>
              <a:defRPr/>
            </a:lvl3pPr>
            <a:lvl4pPr marL="1407600" indent="0">
              <a:buNone/>
              <a:defRPr/>
            </a:lvl4pPr>
            <a:lvl5pPr marL="1864800" indent="0">
              <a:buNone/>
              <a:defRPr/>
            </a:lvl5pPr>
          </a:lstStyle>
          <a:p>
            <a:pPr lvl="0"/>
            <a:r>
              <a:rPr lang="de-DE" dirty="0"/>
              <a:t>Untertitel bearbeiten</a:t>
            </a:r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4050ADC3-661C-EC45-BF23-AC95EE19A68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08226" y="2066925"/>
            <a:ext cx="7640319" cy="3405188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9" name="Bildplatzhalter 8">
            <a:extLst>
              <a:ext uri="{FF2B5EF4-FFF2-40B4-BE49-F238E27FC236}">
                <a16:creationId xmlns:a16="http://schemas.microsoft.com/office/drawing/2014/main" id="{0C57C35E-72A7-1BA6-27B6-BB1EF2CA96E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631044" y="2044700"/>
            <a:ext cx="2957706" cy="3382963"/>
          </a:xfr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8238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e als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95A37F-01F4-6F20-2BD7-B7B47A4F05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147" y="502286"/>
            <a:ext cx="10044853" cy="480694"/>
          </a:xfrm>
        </p:spPr>
        <p:txBody>
          <a:bodyPr/>
          <a:lstStyle/>
          <a:p>
            <a:r>
              <a:rPr lang="de-DE" dirty="0"/>
              <a:t>Tabellen aus Masterfolie kopieren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BA9DD4E-A79A-F4E5-11BD-C7C2A29A6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6E05-328C-3B40-8B2C-763F341269FA}" type="datetime4">
              <a:rPr lang="de-CH" smtClean="0"/>
              <a:t>31. März 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9BD7015-249E-B142-94DD-C39F2B263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Gemeinde Oberengstringen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7699301-EF5C-B949-B7C4-A213A3AD7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B61F4-6088-A246-B14A-2F29FBEA6A93}" type="slidenum">
              <a:rPr lang="de-DE" smtClean="0"/>
              <a:t>‹Nr.›</a:t>
            </a:fld>
            <a:endParaRPr lang="de-DE"/>
          </a:p>
        </p:txBody>
      </p:sp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674D97DF-7C30-867A-1672-C39AEF9BFEC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186191048"/>
              </p:ext>
            </p:extLst>
          </p:nvPr>
        </p:nvGraphicFramePr>
        <p:xfrm>
          <a:off x="623146" y="1890752"/>
          <a:ext cx="5244254" cy="3955336"/>
        </p:xfrm>
        <a:graphic>
          <a:graphicData uri="http://schemas.openxmlformats.org/drawingml/2006/table">
            <a:tbl>
              <a:tblPr firstRow="1" bandRow="1"/>
              <a:tblGrid>
                <a:gridCol w="209361">
                  <a:extLst>
                    <a:ext uri="{9D8B030D-6E8A-4147-A177-3AD203B41FA5}">
                      <a16:colId xmlns:a16="http://schemas.microsoft.com/office/drawing/2014/main" val="3264772856"/>
                    </a:ext>
                  </a:extLst>
                </a:gridCol>
                <a:gridCol w="5034893">
                  <a:extLst>
                    <a:ext uri="{9D8B030D-6E8A-4147-A177-3AD203B41FA5}">
                      <a16:colId xmlns:a16="http://schemas.microsoft.com/office/drawing/2014/main" val="1076366981"/>
                    </a:ext>
                  </a:extLst>
                </a:gridCol>
              </a:tblGrid>
              <a:tr h="1439443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4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</a:p>
                  </a:txBody>
                  <a:tcPr marL="0" marR="137160" marT="137160" marB="13716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kern="1200" dirty="0" err="1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Volorepelent</a:t>
                      </a:r>
                      <a:r>
                        <a:rPr lang="de-CH" sz="1400" kern="1200" dirty="0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CH" sz="1400" kern="1200" dirty="0" err="1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accabore</a:t>
                      </a:r>
                      <a:r>
                        <a:rPr lang="de-CH" sz="1400" kern="1200" dirty="0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CH" sz="1400" kern="1200" dirty="0" err="1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dolore</a:t>
                      </a:r>
                      <a:r>
                        <a:rPr lang="de-CH" sz="1400" kern="1200" dirty="0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, </a:t>
                      </a:r>
                      <a:r>
                        <a:rPr lang="de-CH" sz="1400" kern="1200" dirty="0" err="1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ipisqui</a:t>
                      </a:r>
                      <a:r>
                        <a:rPr lang="de-CH" sz="1400" kern="1200" dirty="0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CH" sz="1400" kern="1200" dirty="0" err="1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ommod</a:t>
                      </a:r>
                      <a:r>
                        <a:rPr lang="de-CH" sz="1400" kern="1200" dirty="0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CH" sz="1400" kern="1200" dirty="0" err="1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quia</a:t>
                      </a:r>
                      <a:r>
                        <a:rPr lang="de-CH" sz="1400" kern="1200" dirty="0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CH" sz="1400" kern="1200" dirty="0" err="1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vernam</a:t>
                      </a:r>
                      <a:r>
                        <a:rPr lang="de-CH" sz="1400" kern="1200" dirty="0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CH" sz="1400" kern="1200" dirty="0" err="1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ressequo</a:t>
                      </a:r>
                      <a:r>
                        <a:rPr lang="de-CH" sz="1400" kern="1200" dirty="0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CH" sz="1400" kern="1200" dirty="0" err="1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quiatur</a:t>
                      </a:r>
                      <a:r>
                        <a:rPr lang="de-CH" sz="1400" kern="1200" dirty="0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CH" sz="1400" kern="1200" dirty="0" err="1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asimagnam</a:t>
                      </a:r>
                      <a:r>
                        <a:rPr lang="de-CH" sz="1400" kern="1200" dirty="0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CH" sz="1400" kern="1200" dirty="0" err="1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eatem</a:t>
                      </a:r>
                      <a:r>
                        <a:rPr lang="de-CH" sz="1400" kern="1200" dirty="0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CH" sz="1400" kern="1200" dirty="0" err="1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consenesci</a:t>
                      </a:r>
                      <a:r>
                        <a:rPr lang="de-CH" sz="1400" kern="1200" dirty="0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CH" sz="1400" kern="1200" dirty="0" err="1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undundam</a:t>
                      </a:r>
                      <a:r>
                        <a:rPr lang="de-CH" sz="1400" kern="1200" dirty="0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am, </a:t>
                      </a:r>
                      <a:r>
                        <a:rPr lang="de-CH" sz="1400" kern="1200" dirty="0" err="1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quiam</a:t>
                      </a:r>
                      <a:r>
                        <a:rPr lang="de-CH" sz="1400" kern="1200" dirty="0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CH" sz="1400" kern="1200" dirty="0" err="1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autatectiis</a:t>
                      </a:r>
                      <a:r>
                        <a:rPr lang="de-CH" sz="1400" kern="1200" dirty="0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CH" sz="1400" kern="1200" dirty="0" err="1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aut</a:t>
                      </a:r>
                      <a:r>
                        <a:rPr lang="de-CH" sz="1400" kern="1200" dirty="0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et </a:t>
                      </a:r>
                      <a:r>
                        <a:rPr lang="de-CH" sz="1400" kern="1200" dirty="0" err="1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lantibustent</a:t>
                      </a:r>
                      <a:r>
                        <a:rPr lang="de-CH" sz="1400" kern="1200" dirty="0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CH" sz="1400" kern="1200" dirty="0" err="1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lam</a:t>
                      </a:r>
                      <a:r>
                        <a:rPr lang="de-CH" sz="1400" kern="1200" dirty="0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CH" sz="1400" kern="1200" dirty="0" err="1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inctotatiunt</a:t>
                      </a:r>
                      <a:r>
                        <a:rPr lang="de-CH" sz="1400" kern="1200" dirty="0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CH" sz="1400" kern="1200" dirty="0" err="1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autem</a:t>
                      </a:r>
                      <a:r>
                        <a:rPr lang="de-CH" sz="1400" kern="1200" dirty="0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.</a:t>
                      </a:r>
                    </a:p>
                  </a:txBody>
                  <a:tcPr marL="0" marR="137160" marT="137160" marB="13716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rgbClr val="00427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57887077"/>
                  </a:ext>
                </a:extLst>
              </a:tr>
              <a:tr h="838631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4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</a:p>
                  </a:txBody>
                  <a:tcPr marL="0" marR="137160" marT="137160" marB="13716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</a:pP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Uritium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dolorempor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as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que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et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fuga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.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Offici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blabor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sapiendiciam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nus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,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sinvelique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la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volore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est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,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nonest</a:t>
                      </a:r>
                      <a:endParaRPr lang="de-DE" sz="140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137160" marT="137160" marB="13716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rgbClr val="00427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27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882683"/>
                  </a:ext>
                </a:extLst>
              </a:tr>
              <a:tr h="838631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</a:p>
                  </a:txBody>
                  <a:tcPr marL="0" marR="137160" marT="137160" marB="13716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</a:pP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Etet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et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lantibustent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lam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inctotatiunt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autem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.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Pa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vellore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perferf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</a:p>
                  </a:txBody>
                  <a:tcPr marL="0" marR="137160" marT="137160" marB="13716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rgbClr val="00427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27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88992781"/>
                  </a:ext>
                </a:extLst>
              </a:tr>
              <a:tr h="838631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4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</a:p>
                  </a:txBody>
                  <a:tcPr marL="0" marR="137160" marT="137160" marB="13716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</a:pP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Ernatur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as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landam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es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eum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ea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volupta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tquide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od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que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earitiatur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a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sim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dolupta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ssusdan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daessit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,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sincitiunt</a:t>
                      </a:r>
                      <a:endParaRPr lang="de-DE" sz="140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137160" marT="137160" marB="13716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rgbClr val="00427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27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0831102"/>
                  </a:ext>
                </a:extLst>
              </a:tr>
            </a:tbl>
          </a:graphicData>
        </a:graphic>
      </p:graphicFrame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DE6AC640-D8DC-C2B2-9031-39AE79F2A2E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46331691"/>
              </p:ext>
            </p:extLst>
          </p:nvPr>
        </p:nvGraphicFramePr>
        <p:xfrm>
          <a:off x="6344072" y="1890753"/>
          <a:ext cx="5244254" cy="3754717"/>
        </p:xfrm>
        <a:graphic>
          <a:graphicData uri="http://schemas.openxmlformats.org/drawingml/2006/table">
            <a:tbl>
              <a:tblPr firstRow="1" bandRow="1"/>
              <a:tblGrid>
                <a:gridCol w="368962">
                  <a:extLst>
                    <a:ext uri="{9D8B030D-6E8A-4147-A177-3AD203B41FA5}">
                      <a16:colId xmlns:a16="http://schemas.microsoft.com/office/drawing/2014/main" val="3264772856"/>
                    </a:ext>
                  </a:extLst>
                </a:gridCol>
                <a:gridCol w="4875292">
                  <a:extLst>
                    <a:ext uri="{9D8B030D-6E8A-4147-A177-3AD203B41FA5}">
                      <a16:colId xmlns:a16="http://schemas.microsoft.com/office/drawing/2014/main" val="1076366981"/>
                    </a:ext>
                  </a:extLst>
                </a:gridCol>
              </a:tblGrid>
              <a:tr h="1073769">
                <a:tc>
                  <a:txBody>
                    <a:bodyPr/>
                    <a:lstStyle/>
                    <a:p>
                      <a:pPr marL="0" indent="0">
                        <a:lnSpc>
                          <a:spcPct val="140000"/>
                        </a:lnSpc>
                        <a:buFont typeface="+mj-lt"/>
                        <a:buNone/>
                      </a:pP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1. </a:t>
                      </a:r>
                    </a:p>
                  </a:txBody>
                  <a:tcPr marL="0" marR="137160" marT="137160" marB="13716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kern="1200" dirty="0" err="1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Volorepelent</a:t>
                      </a:r>
                      <a:r>
                        <a:rPr lang="de-CH" sz="1400" kern="1200" dirty="0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CH" sz="1400" kern="1200" dirty="0" err="1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accabore</a:t>
                      </a:r>
                      <a:r>
                        <a:rPr lang="de-CH" sz="1400" kern="1200" dirty="0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CH" sz="1400" kern="1200" dirty="0" err="1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dolore</a:t>
                      </a:r>
                      <a:r>
                        <a:rPr lang="de-CH" sz="1400" kern="1200" dirty="0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, </a:t>
                      </a:r>
                      <a:r>
                        <a:rPr lang="de-CH" sz="1400" kern="1200" dirty="0" err="1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ipisqui</a:t>
                      </a:r>
                      <a:r>
                        <a:rPr lang="de-CH" sz="1400" kern="1200" dirty="0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CH" sz="1400" kern="1200" dirty="0" err="1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ommod</a:t>
                      </a:r>
                      <a:r>
                        <a:rPr lang="de-CH" sz="1400" kern="1200" dirty="0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CH" sz="1400" kern="1200" dirty="0" err="1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quia</a:t>
                      </a:r>
                      <a:r>
                        <a:rPr lang="de-CH" sz="1400" kern="1200" dirty="0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CH" sz="1400" kern="1200" dirty="0" err="1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vernam</a:t>
                      </a:r>
                      <a:r>
                        <a:rPr lang="de-CH" sz="1400" kern="1200" dirty="0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CH" sz="1400" kern="1200" dirty="0" err="1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ressequo</a:t>
                      </a:r>
                      <a:r>
                        <a:rPr lang="de-CH" sz="1400" kern="1200" dirty="0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CH" sz="1400" kern="1200" dirty="0" err="1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quiatur</a:t>
                      </a:r>
                      <a:r>
                        <a:rPr lang="de-CH" sz="1400" kern="1200" dirty="0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CH" sz="1400" kern="1200" dirty="0" err="1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asimagnam</a:t>
                      </a:r>
                      <a:r>
                        <a:rPr lang="de-CH" sz="1400" kern="1200" dirty="0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CH" sz="1400" kern="1200" dirty="0" err="1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eatem</a:t>
                      </a:r>
                      <a:r>
                        <a:rPr lang="de-CH" sz="1400" kern="1200" dirty="0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CH" sz="1400" kern="1200" dirty="0" err="1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consenesci</a:t>
                      </a:r>
                      <a:endParaRPr lang="de-CH" sz="1400" kern="1200" dirty="0">
                        <a:solidFill>
                          <a:srgbClr val="00427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137160" marT="137160" marB="13716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rgbClr val="00427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57887077"/>
                  </a:ext>
                </a:extLst>
              </a:tr>
              <a:tr h="1640153"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40000"/>
                        </a:lnSpc>
                        <a:buFont typeface="+mj-lt"/>
                        <a:buAutoNum type="arabicPeriod" startAt="2"/>
                      </a:pP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</a:p>
                  </a:txBody>
                  <a:tcPr marL="0" marR="137160" marT="137160" marB="13716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</a:pP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Uritium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dolorempor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as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que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et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fuga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.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Offici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blabor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sapiendiciam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nus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,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sinvelique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la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volore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est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,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eatium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nonest</a:t>
                      </a:r>
                      <a:endParaRPr lang="de-DE" sz="140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285750" indent="-285750">
                        <a:lnSpc>
                          <a:spcPct val="14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Wfafaf</a:t>
                      </a:r>
                      <a:endParaRPr lang="de-DE" sz="140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285750" indent="-285750">
                        <a:lnSpc>
                          <a:spcPct val="14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Wfawfafawfawf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awf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awf</a:t>
                      </a:r>
                      <a:endParaRPr lang="de-DE" sz="140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137160" marT="137160" marB="13716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rgbClr val="00427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27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882683"/>
                  </a:ext>
                </a:extLst>
              </a:tr>
              <a:tr h="89200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3"/>
                        <a:tabLst/>
                        <a:defRPr/>
                      </a:pP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</a:p>
                  </a:txBody>
                  <a:tcPr marL="0" marR="137160" marT="137160" marB="13716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</a:pP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Etet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et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lantibustent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lam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inctotatiunt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autem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.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Pa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vellore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perferf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</a:p>
                  </a:txBody>
                  <a:tcPr marL="0" marR="137160" marT="137160" marB="13716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rgbClr val="00427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27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88992781"/>
                  </a:ext>
                </a:extLst>
              </a:tr>
            </a:tbl>
          </a:graphicData>
        </a:graphic>
      </p:graphicFrame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DEBC1D25-A84C-460C-529B-14BA2693C99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146" y="990602"/>
            <a:ext cx="10044854" cy="457201"/>
          </a:xfrm>
        </p:spPr>
        <p:txBody>
          <a:bodyPr anchor="b">
            <a:noAutofit/>
          </a:bodyPr>
          <a:lstStyle>
            <a:lvl1pPr marL="36000" indent="0">
              <a:buNone/>
              <a:defRPr sz="2400"/>
            </a:lvl1pPr>
            <a:lvl2pPr marL="493200" indent="0">
              <a:buNone/>
              <a:defRPr/>
            </a:lvl2pPr>
            <a:lvl3pPr marL="950400" indent="0">
              <a:buNone/>
              <a:defRPr/>
            </a:lvl3pPr>
            <a:lvl4pPr marL="1407600" indent="0">
              <a:buNone/>
              <a:defRPr/>
            </a:lvl4pPr>
            <a:lvl5pPr marL="1864800" indent="0">
              <a:buNone/>
              <a:defRPr/>
            </a:lvl5pPr>
          </a:lstStyle>
          <a:p>
            <a:pPr lvl="0"/>
            <a:r>
              <a:rPr lang="de-DE" dirty="0"/>
              <a:t>(Tabellen gibt’s nicht als bearbeitbarer Platzhalter bei PPT)</a:t>
            </a:r>
          </a:p>
        </p:txBody>
      </p:sp>
    </p:spTree>
    <p:extLst>
      <p:ext uri="{BB962C8B-B14F-4D97-AF65-F5344CB8AC3E}">
        <p14:creationId xmlns:p14="http://schemas.microsoft.com/office/powerpoint/2010/main" val="1972311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95A37F-01F4-6F20-2BD7-B7B47A4F05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147" y="502286"/>
            <a:ext cx="10044853" cy="480694"/>
          </a:xfrm>
        </p:spPr>
        <p:txBody>
          <a:bodyPr/>
          <a:lstStyle/>
          <a:p>
            <a:r>
              <a:rPr lang="de-DE" dirty="0"/>
              <a:t>Tabellen aus Masterfolie kopieren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BA9DD4E-A79A-F4E5-11BD-C7C2A29A6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6E05-328C-3B40-8B2C-763F341269FA}" type="datetime4">
              <a:rPr lang="de-CH" smtClean="0"/>
              <a:t>31. März 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9BD7015-249E-B142-94DD-C39F2B263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Gemeinde Oberengstringen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7699301-EF5C-B949-B7C4-A213A3AD7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B61F4-6088-A246-B14A-2F29FBEA6A93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DEBC1D25-A84C-460C-529B-14BA2693C99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146" y="990602"/>
            <a:ext cx="10044854" cy="457201"/>
          </a:xfrm>
        </p:spPr>
        <p:txBody>
          <a:bodyPr anchor="b">
            <a:noAutofit/>
          </a:bodyPr>
          <a:lstStyle>
            <a:lvl1pPr marL="36000" indent="0">
              <a:buNone/>
              <a:defRPr sz="2400"/>
            </a:lvl1pPr>
            <a:lvl2pPr marL="493200" indent="0">
              <a:buNone/>
              <a:defRPr/>
            </a:lvl2pPr>
            <a:lvl3pPr marL="950400" indent="0">
              <a:buNone/>
              <a:defRPr/>
            </a:lvl3pPr>
            <a:lvl4pPr marL="1407600" indent="0">
              <a:buNone/>
              <a:defRPr/>
            </a:lvl4pPr>
            <a:lvl5pPr marL="1864800" indent="0">
              <a:buNone/>
              <a:defRPr/>
            </a:lvl5pPr>
          </a:lstStyle>
          <a:p>
            <a:pPr lvl="0"/>
            <a:r>
              <a:rPr lang="de-DE" dirty="0"/>
              <a:t>(Tabellen gibt’s nicht als bearbeitbarer Platzhalter bei PPT)</a:t>
            </a:r>
          </a:p>
        </p:txBody>
      </p:sp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28A9EEB3-7279-0ED7-3E6F-BBA2FF1F394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623300" y="2118731"/>
            <a:ext cx="2944812" cy="37808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160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20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10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10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graphicFrame>
        <p:nvGraphicFramePr>
          <p:cNvPr id="12" name="Tabelle 11">
            <a:extLst>
              <a:ext uri="{FF2B5EF4-FFF2-40B4-BE49-F238E27FC236}">
                <a16:creationId xmlns:a16="http://schemas.microsoft.com/office/drawing/2014/main" id="{4D588928-3E5F-3EF2-D641-372766B74C58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217874343"/>
              </p:ext>
            </p:extLst>
          </p:nvPr>
        </p:nvGraphicFramePr>
        <p:xfrm>
          <a:off x="713679" y="2118731"/>
          <a:ext cx="7582830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563">
                  <a:extLst>
                    <a:ext uri="{9D8B030D-6E8A-4147-A177-3AD203B41FA5}">
                      <a16:colId xmlns:a16="http://schemas.microsoft.com/office/drawing/2014/main" val="3825903935"/>
                    </a:ext>
                  </a:extLst>
                </a:gridCol>
                <a:gridCol w="2168569">
                  <a:extLst>
                    <a:ext uri="{9D8B030D-6E8A-4147-A177-3AD203B41FA5}">
                      <a16:colId xmlns:a16="http://schemas.microsoft.com/office/drawing/2014/main" val="1699638180"/>
                    </a:ext>
                  </a:extLst>
                </a:gridCol>
                <a:gridCol w="1516566">
                  <a:extLst>
                    <a:ext uri="{9D8B030D-6E8A-4147-A177-3AD203B41FA5}">
                      <a16:colId xmlns:a16="http://schemas.microsoft.com/office/drawing/2014/main" val="3194867164"/>
                    </a:ext>
                  </a:extLst>
                </a:gridCol>
                <a:gridCol w="1516566">
                  <a:extLst>
                    <a:ext uri="{9D8B030D-6E8A-4147-A177-3AD203B41FA5}">
                      <a16:colId xmlns:a16="http://schemas.microsoft.com/office/drawing/2014/main" val="2980080888"/>
                    </a:ext>
                  </a:extLst>
                </a:gridCol>
                <a:gridCol w="1516566">
                  <a:extLst>
                    <a:ext uri="{9D8B030D-6E8A-4147-A177-3AD203B41FA5}">
                      <a16:colId xmlns:a16="http://schemas.microsoft.com/office/drawing/2014/main" val="23967756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400" b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Jahr</a:t>
                      </a:r>
                    </a:p>
                  </a:txBody>
                  <a:tcPr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27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27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27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27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2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42114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sz="1400" b="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7725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sz="1400" b="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34718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sz="1400" b="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5549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sz="1400" b="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29118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sz="1400" b="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85371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sz="1400" b="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7905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sz="1400" b="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999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sz="1400" b="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43073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sz="1400" b="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73924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3373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95A37F-01F4-6F20-2BD7-B7B47A4F05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147" y="502286"/>
            <a:ext cx="10044853" cy="480694"/>
          </a:xfrm>
        </p:spPr>
        <p:txBody>
          <a:bodyPr/>
          <a:lstStyle/>
          <a:p>
            <a:r>
              <a:rPr lang="de-DE" dirty="0"/>
              <a:t>Mustertitel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BA9DD4E-A79A-F4E5-11BD-C7C2A29A6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6E05-328C-3B40-8B2C-763F341269FA}" type="datetime4">
              <a:rPr lang="de-CH" smtClean="0"/>
              <a:t>31. März 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9BD7015-249E-B142-94DD-C39F2B263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Gemeinde Oberengstringen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7699301-EF5C-B949-B7C4-A213A3AD7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B61F4-6088-A246-B14A-2F29FBEA6A93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DEBC1D25-A84C-460C-529B-14BA2693C99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146" y="990602"/>
            <a:ext cx="10044854" cy="457201"/>
          </a:xfrm>
        </p:spPr>
        <p:txBody>
          <a:bodyPr anchor="b">
            <a:noAutofit/>
          </a:bodyPr>
          <a:lstStyle>
            <a:lvl1pPr marL="36000" indent="0">
              <a:buNone/>
              <a:defRPr sz="2400"/>
            </a:lvl1pPr>
            <a:lvl2pPr marL="493200" indent="0">
              <a:buNone/>
              <a:defRPr/>
            </a:lvl2pPr>
            <a:lvl3pPr marL="950400" indent="0">
              <a:buNone/>
              <a:defRPr/>
            </a:lvl3pPr>
            <a:lvl4pPr marL="1407600" indent="0">
              <a:buNone/>
              <a:defRPr/>
            </a:lvl4pPr>
            <a:lvl5pPr marL="1864800" indent="0">
              <a:buNone/>
              <a:defRPr/>
            </a:lvl5pPr>
          </a:lstStyle>
          <a:p>
            <a:pPr lvl="0"/>
            <a:r>
              <a:rPr lang="de-DE" dirty="0"/>
              <a:t>Diagramme</a:t>
            </a:r>
          </a:p>
        </p:txBody>
      </p:sp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28A9EEB3-7279-0ED7-3E6F-BBA2FF1F394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623300" y="2118731"/>
            <a:ext cx="2944812" cy="37808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160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20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10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10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7" name="Diagrammplatzhalter 6">
            <a:extLst>
              <a:ext uri="{FF2B5EF4-FFF2-40B4-BE49-F238E27FC236}">
                <a16:creationId xmlns:a16="http://schemas.microsoft.com/office/drawing/2014/main" id="{BB6C7B6A-7061-F822-791E-CBCA9EAA35D9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23888" y="2118309"/>
            <a:ext cx="7640319" cy="3780841"/>
          </a:xfr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9209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953DE375-FC90-5557-2BA4-11FFEC0BA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147" y="365126"/>
            <a:ext cx="10965179" cy="10068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384E35A-A5FF-013B-1B3F-561C17768D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147" y="1684020"/>
            <a:ext cx="10965179" cy="42155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C724AA7-63BC-467A-4B5A-ADDD79BF2F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147" y="6289039"/>
            <a:ext cx="1569734" cy="2743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4F5893F-540A-0645-9218-A7C2AAC8DCDE}" type="datetime4">
              <a:rPr lang="de-CH" smtClean="0"/>
              <a:t>31. März 2026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6E67AD8-4242-576A-ECCE-D3B431498E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09707" y="6289039"/>
            <a:ext cx="7640319" cy="2743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de-DE"/>
              <a:t>Gemeinde Oberengstringen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0092D73-C9C8-C374-F118-1487A50FBA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85493" y="6289039"/>
            <a:ext cx="1502833" cy="2743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AE3B61F4-6088-A246-B14A-2F29FBEA6A93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61B259A-4674-B7EE-B2CA-598B369BE698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693602" y="490854"/>
            <a:ext cx="894725" cy="881169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B1C44996-9561-28D8-48A9-2CAEFF074D07}"/>
              </a:ext>
            </a:extLst>
          </p:cNvPr>
          <p:cNvSpPr/>
          <p:nvPr userDrawn="1"/>
        </p:nvSpPr>
        <p:spPr>
          <a:xfrm>
            <a:off x="0" y="6721478"/>
            <a:ext cx="8641080" cy="136523"/>
          </a:xfrm>
          <a:prstGeom prst="rect">
            <a:avLst/>
          </a:prstGeom>
          <a:solidFill>
            <a:srgbClr val="006D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8493A208-F41A-F327-FC04-E7C799C18B71}"/>
              </a:ext>
            </a:extLst>
          </p:cNvPr>
          <p:cNvSpPr/>
          <p:nvPr userDrawn="1"/>
        </p:nvSpPr>
        <p:spPr>
          <a:xfrm>
            <a:off x="8641080" y="6721478"/>
            <a:ext cx="3558540" cy="136523"/>
          </a:xfrm>
          <a:prstGeom prst="rect">
            <a:avLst/>
          </a:prstGeom>
          <a:solidFill>
            <a:srgbClr val="FFED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92012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3" r:id="rId4"/>
    <p:sldLayoutId id="2147483662" r:id="rId5"/>
    <p:sldLayoutId id="2147483664" r:id="rId6"/>
    <p:sldLayoutId id="2147483661" r:id="rId7"/>
    <p:sldLayoutId id="2147483665" r:id="rId8"/>
    <p:sldLayoutId id="2147483666" r:id="rId9"/>
    <p:sldLayoutId id="2147483668" r:id="rId10"/>
    <p:sldLayoutId id="2147483667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rgbClr val="00427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192600" algn="l" defTabSz="914400" rtl="0" eaLnBrk="1" latinLnBrk="0" hangingPunct="1">
        <a:lnSpc>
          <a:spcPct val="14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rgbClr val="00427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192600" algn="l" defTabSz="914400" rtl="0" eaLnBrk="1" latinLnBrk="0" hangingPunct="1">
        <a:lnSpc>
          <a:spcPct val="14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00427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192600" algn="l" defTabSz="914400" rtl="0" eaLnBrk="1" latinLnBrk="0" hangingPunct="1">
        <a:lnSpc>
          <a:spcPct val="14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rgbClr val="00427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192600" algn="l" defTabSz="914400" rtl="0" eaLnBrk="1" latinLnBrk="0" hangingPunct="1">
        <a:lnSpc>
          <a:spcPct val="14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rgbClr val="00427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192600" algn="l" defTabSz="914400" rtl="0" eaLnBrk="1" latinLnBrk="0" hangingPunct="1">
        <a:lnSpc>
          <a:spcPct val="14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rgbClr val="00427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berengstringen.ch/" TargetMode="Externa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27892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DC815E-1280-D4F6-8871-084223951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CF3E7C9-B016-5642-CF04-82D9982C81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CH" b="1" dirty="0"/>
              <a:t>Strategie Gemeinde Oberengstringen</a:t>
            </a:r>
            <a:endParaRPr lang="de-DE" b="1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6374C9EF-2217-5C1A-CC86-166618202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dirty="0"/>
              <a:t>31. März 2026</a:t>
            </a:r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33D47055-810A-D0EF-8AB5-7068B59E5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Gemeinde Oberengstringen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FD6C7AC0-FBA0-2C14-4D6D-946E48374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B61F4-6088-A246-B14A-2F29FBEA6A93}" type="slidenum">
              <a:rPr lang="de-DE" smtClean="0"/>
              <a:t>10</a:t>
            </a:fld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5D1E2A40-638A-0B6A-4D5D-6A0E0D1D731B}"/>
              </a:ext>
            </a:extLst>
          </p:cNvPr>
          <p:cNvSpPr txBox="1"/>
          <p:nvPr/>
        </p:nvSpPr>
        <p:spPr>
          <a:xfrm>
            <a:off x="623146" y="1806318"/>
            <a:ext cx="899795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4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Problemstellungen</a:t>
            </a:r>
          </a:p>
          <a:p>
            <a:endParaRPr lang="de-CH" sz="2400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CH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	Belastete Flächen sind dezentral angeordnet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Befall innerhalb Siedlungsgebiets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Befall teilweise in Gewässerschutz- und Grundwasserschutz-Zonen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Unterschiedliche Flächenbeschaffungen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Hohe Anzahl von Betroffenen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Wenig Erfahrung zur Bekämpfung / Eindämmung innerhalb Schweiz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Unklar, wie die Verbreitung erfolgt ist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Einheimische versus invasive Ameisen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Einsatz von Pestiziden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Rechtsgrundlage für Anordnungen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Finanzierbarkeit von Massnahmen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CH" sz="1400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de-CH" sz="14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									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62034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42A5CB-D9EE-AF6D-45C4-86D92A850A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FD13835-11DB-EED9-545E-96AC48BD74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CH" b="1" dirty="0"/>
              <a:t>Strategie Gemeinde Oberengstringen</a:t>
            </a:r>
            <a:endParaRPr lang="de-DE" b="1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DADBBC4C-0D32-B9D5-42C0-EFAA8EB52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dirty="0"/>
              <a:t>31. März 2026</a:t>
            </a:r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6CEAA440-050A-C207-AEEB-BDDBDB824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Gemeinde Oberengstringen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7649C4B3-5B39-8BA2-6210-75A6DEE94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B61F4-6088-A246-B14A-2F29FBEA6A93}" type="slidenum">
              <a:rPr lang="de-DE" smtClean="0"/>
              <a:t>11</a:t>
            </a:fld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A4AEA4B-936C-8534-067C-AFDB24DF4B13}"/>
              </a:ext>
            </a:extLst>
          </p:cNvPr>
          <p:cNvSpPr txBox="1"/>
          <p:nvPr/>
        </p:nvSpPr>
        <p:spPr>
          <a:xfrm>
            <a:off x="623146" y="1790700"/>
            <a:ext cx="8997950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4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Ziele</a:t>
            </a:r>
          </a:p>
          <a:p>
            <a:endParaRPr lang="de-CH" sz="2400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die Ausbreitung von </a:t>
            </a:r>
            <a:r>
              <a:rPr lang="de-DE" sz="1600" dirty="0" err="1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Tapinoma</a:t>
            </a:r>
            <a:r>
              <a:rPr lang="de-DE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de-DE" sz="1600" dirty="0" err="1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magnum</a:t>
            </a:r>
            <a:r>
              <a:rPr lang="de-DE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frühzeitig zu erkennen, wirksam einzudämmen und langfristig zu kontrollieren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Schäden an Gebäuden, technischen Anlagen und Grünflächen zu minimieren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die einheimische Tier- und Pflanzenwelt zu schützen und zu stärken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die Bevölkerung umfassend zu informieren, zu sensibilisieren und aktiv einzubinden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sowie durch Zusammenarbeit mit Fachstellen, Forschung und Nachbargemeinden effektive und innovative </a:t>
            </a:r>
            <a:r>
              <a:rPr lang="de-DE" sz="1600" dirty="0" err="1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Massnahmen</a:t>
            </a:r>
            <a:r>
              <a:rPr lang="de-DE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umzusetzen 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33660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68E0CC-DE45-B271-9CEF-F38E362E3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EC845D8-6F1A-BC0A-5858-3BCE3A8496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CH" b="1" dirty="0"/>
              <a:t>Strategie Gemeinde Oberengstringen</a:t>
            </a:r>
            <a:endParaRPr lang="de-DE" b="1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F390CD6F-D7C5-1A2F-F569-8997D2463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dirty="0"/>
              <a:t>31. März 2026</a:t>
            </a:r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E35F74A0-6E62-E05E-C44C-D3CC1C670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Gemeinde Oberengstringen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AD12AB6F-B723-2080-8A25-3D44A3262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B61F4-6088-A246-B14A-2F29FBEA6A93}" type="slidenum">
              <a:rPr lang="de-DE" smtClean="0"/>
              <a:t>12</a:t>
            </a:fld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AA04CC0-8B9B-C689-0680-82D819559D53}"/>
              </a:ext>
            </a:extLst>
          </p:cNvPr>
          <p:cNvSpPr txBox="1"/>
          <p:nvPr/>
        </p:nvSpPr>
        <p:spPr>
          <a:xfrm>
            <a:off x="623146" y="1790700"/>
            <a:ext cx="899795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4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Massnahmen</a:t>
            </a:r>
          </a:p>
          <a:p>
            <a:endParaRPr lang="de-CH" sz="2400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Tx/>
              <a:buChar char="-"/>
            </a:pPr>
            <a:r>
              <a:rPr lang="de-CH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Informations- und Präventionskampagnen</a:t>
            </a:r>
          </a:p>
          <a:p>
            <a:pPr marL="342900" indent="-342900">
              <a:buFontTx/>
              <a:buChar char="-"/>
            </a:pPr>
            <a:r>
              <a:rPr lang="de-CH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Finanzielle und personelle Ressourcen sicherstellen</a:t>
            </a:r>
          </a:p>
          <a:p>
            <a:pPr marL="342900" indent="-342900">
              <a:buFontTx/>
              <a:buChar char="-"/>
            </a:pPr>
            <a:r>
              <a:rPr lang="de-CH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Gezielter und koordinierter Einsatz mit verschiedenen bzw. alternativen Bekämpfungsmitteln auf allen betroffenen Flächen</a:t>
            </a:r>
          </a:p>
          <a:p>
            <a:endParaRPr lang="de-CH" sz="2000" b="1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de-CH" sz="2000" b="1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de-CH" sz="1200" b="1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	</a:t>
            </a:r>
          </a:p>
          <a:p>
            <a:r>
              <a:rPr lang="de-CH" sz="14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			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87256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4BF79E-5AFF-8EAA-45CC-46AA791B4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58C72EA-1BEC-A886-9EC6-A9EC91C73E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CH" b="1" dirty="0"/>
              <a:t>Strategie Gemeinde Oberengstringen</a:t>
            </a:r>
            <a:endParaRPr lang="de-DE" b="1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2C5E6E9C-5D30-C1B4-32DB-9D8FCD2A0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dirty="0"/>
              <a:t>31. März 2026</a:t>
            </a:r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06764EB3-3507-77D0-C7A9-044C998D6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Gemeinde Oberengstringen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8504F0E2-48DC-6F86-C2BF-C43ED9BD8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B61F4-6088-A246-B14A-2F29FBEA6A93}" type="slidenum">
              <a:rPr lang="de-DE" smtClean="0"/>
              <a:t>13</a:t>
            </a:fld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435C7F6-6365-26D7-D006-184041DE19B9}"/>
              </a:ext>
            </a:extLst>
          </p:cNvPr>
          <p:cNvSpPr txBox="1"/>
          <p:nvPr/>
        </p:nvSpPr>
        <p:spPr>
          <a:xfrm>
            <a:off x="623146" y="1701800"/>
            <a:ext cx="8997950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4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Geplantes Vorgehen (ab Mai 2026)</a:t>
            </a:r>
          </a:p>
          <a:p>
            <a:endParaRPr lang="de-CH" sz="2400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Tx/>
              <a:buChar char="-"/>
            </a:pPr>
            <a:r>
              <a:rPr lang="de-CH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Begehung der Gebiete mit den betroffenen Grundeigentümern und Fachexperten</a:t>
            </a:r>
          </a:p>
          <a:p>
            <a:pPr marL="342900" indent="-342900">
              <a:buFontTx/>
              <a:buChar char="-"/>
            </a:pPr>
            <a:r>
              <a:rPr lang="de-CH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Auftragserteilung an Schädlingsbekämpfern durch Gemeinde</a:t>
            </a:r>
          </a:p>
          <a:p>
            <a:pPr marL="342900" indent="-342900">
              <a:buFontTx/>
              <a:buChar char="-"/>
            </a:pPr>
            <a:r>
              <a:rPr lang="de-CH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Abschluss Vereinbarungen (Bewilligung, Haftungsausschluss, Befristung)</a:t>
            </a:r>
          </a:p>
          <a:p>
            <a:pPr marL="342900" indent="-342900">
              <a:buFontTx/>
              <a:buChar char="-"/>
            </a:pPr>
            <a:r>
              <a:rPr lang="de-CH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Anschaffung eines Heisswasser-/Dampf-Geräts</a:t>
            </a:r>
          </a:p>
          <a:p>
            <a:pPr marL="342900" indent="-342900">
              <a:buFontTx/>
              <a:buChar char="-"/>
            </a:pPr>
            <a:r>
              <a:rPr lang="de-CH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Eindämmung und Bekämpfung durch den Einsatz von  Heisswasser/Heisswasserdampf durch den Werkdienst</a:t>
            </a:r>
            <a:br>
              <a:rPr lang="de-CH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de-CH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(ca. 2x wöchentlich)</a:t>
            </a:r>
          </a:p>
          <a:p>
            <a:pPr marL="342900" indent="-342900">
              <a:buFontTx/>
              <a:buChar char="-"/>
            </a:pPr>
            <a:r>
              <a:rPr lang="de-CH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Eindämmung und Bekämpfung durch den Einsatz von </a:t>
            </a:r>
            <a:r>
              <a:rPr lang="de-CH" sz="1600" dirty="0" err="1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Ködergel</a:t>
            </a:r>
            <a:r>
              <a:rPr lang="de-CH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und/oder Insektiziden durch Schädlingsbekämpfer</a:t>
            </a:r>
          </a:p>
          <a:p>
            <a:pPr marL="342900" indent="-342900">
              <a:buFontTx/>
              <a:buChar char="-"/>
            </a:pPr>
            <a:r>
              <a:rPr lang="de-CH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Neue Gebiete werden erfasst und in die Strategie integriert</a:t>
            </a:r>
          </a:p>
          <a:p>
            <a:pPr marL="342900" indent="-342900">
              <a:buFontTx/>
              <a:buChar char="-"/>
            </a:pPr>
            <a:r>
              <a:rPr lang="de-CH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Sicherstellung eines Monitorings</a:t>
            </a:r>
          </a:p>
          <a:p>
            <a:pPr marL="342900" indent="-342900">
              <a:buFontTx/>
              <a:buChar char="-"/>
            </a:pPr>
            <a:r>
              <a:rPr lang="de-CH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Jährliche Erfolgskontrolle</a:t>
            </a:r>
          </a:p>
          <a:p>
            <a:endParaRPr lang="de-CH" sz="2000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Tx/>
              <a:buChar char="-"/>
            </a:pPr>
            <a:endParaRPr lang="de-CH" sz="2000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de-CH" sz="2000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de-CH" sz="2000" b="1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de-CH" sz="2000" b="1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de-CH" sz="2000" b="1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de-CH" sz="2000" b="1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de-CH" sz="1200" b="1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	</a:t>
            </a:r>
          </a:p>
          <a:p>
            <a:r>
              <a:rPr lang="de-CH" sz="14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			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51174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D9978D-B2A0-C4A5-98CF-1F4FE6F85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C87C50E-A8BA-DB15-37B8-D9FEA2B0505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CH" b="1" dirty="0"/>
              <a:t>Strategie Gemeinde Oberengstringen</a:t>
            </a:r>
            <a:endParaRPr lang="de-DE" b="1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C3BBE1BF-2B4B-82F8-0902-AAB39CF3C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dirty="0"/>
              <a:t>31. März 2026</a:t>
            </a:r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CF346606-0545-9EDA-36FF-09C2700D1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Gemeinde Oberengstringen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1136D5B8-985F-0E0C-87F7-53C4DB642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B61F4-6088-A246-B14A-2F29FBEA6A93}" type="slidenum">
              <a:rPr lang="de-DE" smtClean="0"/>
              <a:t>14</a:t>
            </a:fld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90DFD0D-FA96-FA77-BB2F-D5C90B234B1D}"/>
              </a:ext>
            </a:extLst>
          </p:cNvPr>
          <p:cNvSpPr txBox="1"/>
          <p:nvPr/>
        </p:nvSpPr>
        <p:spPr>
          <a:xfrm>
            <a:off x="623146" y="1790700"/>
            <a:ext cx="9371754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CH" sz="2400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de-CH" sz="2400" b="1" i="1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Betroffen sind wir alle. </a:t>
            </a:r>
          </a:p>
          <a:p>
            <a:pPr algn="ctr"/>
            <a:r>
              <a:rPr lang="de-CH" sz="2400" b="1" i="1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Heute oder dann allenfalls morgen.</a:t>
            </a:r>
          </a:p>
          <a:p>
            <a:endParaRPr lang="de-CH" sz="2400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de-CH" sz="24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Daher:</a:t>
            </a:r>
          </a:p>
          <a:p>
            <a:endParaRPr lang="de-CH" sz="2000" b="1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de-CH" sz="2000" b="1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Die Gemeinde finanziert bis Ende 2028 sämtliche Massnahmen innerhalb eines Kostendachs auf privaten- und gemeindeeigenen Grundstücken</a:t>
            </a:r>
          </a:p>
          <a:p>
            <a:endParaRPr lang="de-CH" sz="2000" b="1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de-CH" sz="2000" b="1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de-CH" sz="2000" b="1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de-CH" sz="1200" b="1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	</a:t>
            </a:r>
          </a:p>
          <a:p>
            <a:r>
              <a:rPr lang="de-CH" sz="14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			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03350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1F582E-BC83-39E1-1FB8-A98EA7D12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AD5F089-559F-A2A3-8BF1-F472A0526E3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CH" b="1" dirty="0"/>
              <a:t>Strategie Gemeinde Oberengstringen</a:t>
            </a:r>
            <a:endParaRPr lang="de-DE" b="1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4CC81819-48A9-C780-0C2E-9D879A30C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dirty="0"/>
              <a:t>31. März 2026</a:t>
            </a:r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83B13E9A-B4AC-0EE6-E8F7-78365FDBB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Gemeinde Oberengstringen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666E4408-CCCE-48D3-6C40-6F25B6697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B61F4-6088-A246-B14A-2F29FBEA6A93}" type="slidenum">
              <a:rPr lang="de-DE" smtClean="0"/>
              <a:t>15</a:t>
            </a:fld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E1935BE-C8A5-1501-ACDF-B5BF198D280F}"/>
              </a:ext>
            </a:extLst>
          </p:cNvPr>
          <p:cNvSpPr txBox="1"/>
          <p:nvPr/>
        </p:nvSpPr>
        <p:spPr>
          <a:xfrm>
            <a:off x="623146" y="1790700"/>
            <a:ext cx="9371754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4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Finanzierung der Massnahmen</a:t>
            </a:r>
          </a:p>
          <a:p>
            <a:endParaRPr lang="de-CH" sz="2400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de-CH" sz="20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Die Gemeinde stellt folgende finanzielle Mittel sicher:</a:t>
            </a:r>
          </a:p>
          <a:p>
            <a:endParaRPr lang="de-CH" sz="2000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indent="-457200">
              <a:buAutoNum type="arabicPlain" startAt="2026"/>
            </a:pPr>
            <a:r>
              <a:rPr lang="de-CH" sz="20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CHF 100’000 (im Budget 2026 enthalten)</a:t>
            </a:r>
          </a:p>
          <a:p>
            <a:r>
              <a:rPr lang="de-CH" sz="20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2026	CHF   50’000 (ausserhalb Budget, Heisswassergerät)</a:t>
            </a:r>
          </a:p>
          <a:p>
            <a:pPr marL="457200" indent="-457200">
              <a:buAutoNum type="arabicPlain" startAt="2027"/>
            </a:pPr>
            <a:r>
              <a:rPr lang="de-CH" sz="20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CHF 200’000 (wird in die Finanzplanung eingestellt)</a:t>
            </a:r>
          </a:p>
          <a:p>
            <a:pPr marL="457200" indent="-457200">
              <a:buAutoNum type="arabicPlain" startAt="2027"/>
            </a:pPr>
            <a:r>
              <a:rPr lang="de-CH" sz="20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CHF 200’000 (wird in die Finanzplanung eingestellt)</a:t>
            </a:r>
          </a:p>
          <a:p>
            <a:pPr marL="457200" indent="-457200">
              <a:buAutoNum type="arabicPlain" startAt="2026"/>
            </a:pPr>
            <a:endParaRPr lang="de-CH" sz="2400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de-CH" sz="2000" b="1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de-CH" sz="2000" b="1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de-CH" sz="2000" b="1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de-CH" sz="1200" b="1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	</a:t>
            </a:r>
          </a:p>
          <a:p>
            <a:r>
              <a:rPr lang="de-CH" sz="14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			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00499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92341F-35EE-FDCE-2556-F45F7BDDBD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8F43C62-E593-8473-F40E-8C0932470A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CH" b="1" dirty="0"/>
              <a:t>Strategie Gemeinde Oberengstringen</a:t>
            </a:r>
            <a:endParaRPr lang="de-DE" b="1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0CE3D6B0-D1D6-DD75-A086-48AD873D7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dirty="0"/>
              <a:t>31. März 2026</a:t>
            </a:r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BEBA0CA1-D13D-D046-7CB7-8511CD80A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Gemeinde Oberengstringen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5FBE0C79-0088-D906-FE02-7CB0290A4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B61F4-6088-A246-B14A-2F29FBEA6A93}" type="slidenum">
              <a:rPr lang="de-DE" smtClean="0"/>
              <a:t>16</a:t>
            </a:fld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1A2AEDF-541D-5458-73B9-B04D532FDC01}"/>
              </a:ext>
            </a:extLst>
          </p:cNvPr>
          <p:cNvSpPr txBox="1"/>
          <p:nvPr/>
        </p:nvSpPr>
        <p:spPr>
          <a:xfrm>
            <a:off x="623146" y="1790700"/>
            <a:ext cx="937175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4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Finanzierung der Massnahmen</a:t>
            </a:r>
          </a:p>
          <a:p>
            <a:endParaRPr lang="de-CH" sz="2400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de-CH" sz="20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Sämtliche Ausgaben werden als gebundene Ausgaben deklariert (zeitlich, örtlich und sachlich klar eingrenzbar)</a:t>
            </a:r>
          </a:p>
          <a:p>
            <a:endParaRPr lang="de-CH" sz="2000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de-CH" sz="2000" b="1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Die Massnahmen sind bis Ende 2028 befristet und werden 2028 neu beurteilt.</a:t>
            </a:r>
          </a:p>
          <a:p>
            <a:endParaRPr lang="de-CH" sz="2000" b="1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de-CH" sz="2000" b="1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Für eine erfolgreiche Eindämmung und Bekämpfung sind wir alle verantwortlich!</a:t>
            </a:r>
          </a:p>
          <a:p>
            <a:endParaRPr lang="de-CH" sz="2000" b="1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de-CH" sz="2000" b="1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de-CH" sz="2000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de-CH" sz="1200" b="1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	</a:t>
            </a:r>
          </a:p>
          <a:p>
            <a:r>
              <a:rPr lang="de-CH" sz="14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			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8830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45D48B-D7A1-FEE9-247E-6DD511274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BD66F35-54FB-1671-08C1-751A233B71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CH" b="1" dirty="0"/>
              <a:t>Strategie Gemeinde Oberengstringen</a:t>
            </a:r>
            <a:endParaRPr lang="de-DE" b="1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7A894EBF-4167-D41A-7CFF-272F4A7EA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dirty="0"/>
              <a:t>31. März 2026</a:t>
            </a:r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FA37C18B-F83A-1FA4-FE3A-05B5965D8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Gemeinde Oberengstringen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1AE5AB66-5F15-5274-82E1-C4B3795B2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B61F4-6088-A246-B14A-2F29FBEA6A93}" type="slidenum">
              <a:rPr lang="de-DE" smtClean="0"/>
              <a:t>17</a:t>
            </a:fld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9DFBF24-0F5E-BD3E-76D1-0A64E8F0AB67}"/>
              </a:ext>
            </a:extLst>
          </p:cNvPr>
          <p:cNvSpPr txBox="1"/>
          <p:nvPr/>
        </p:nvSpPr>
        <p:spPr>
          <a:xfrm>
            <a:off x="623146" y="1790700"/>
            <a:ext cx="9371754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4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Zuständigkeiten Gemeinde</a:t>
            </a:r>
          </a:p>
          <a:p>
            <a:endParaRPr lang="de-CH" sz="2400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de-CH" sz="20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Politisch 			Gemeinderat, René Beck</a:t>
            </a:r>
          </a:p>
          <a:p>
            <a:r>
              <a:rPr lang="de-CH" sz="20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Kommunikation		Geschäftsleiter, Matthias Ebnöther	</a:t>
            </a:r>
          </a:p>
          <a:p>
            <a:r>
              <a:rPr lang="de-CH" sz="20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Koordination und Beratung	Liegenschaftenverwalter, Remo Albrecht</a:t>
            </a:r>
          </a:p>
          <a:p>
            <a:r>
              <a:rPr lang="de-CH" sz="20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Heisswassereinsätze		Team Werkdienst	</a:t>
            </a:r>
          </a:p>
          <a:p>
            <a:endParaRPr lang="de-CH" sz="2000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de-CH" sz="2000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de-CH" sz="2000" b="1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Alle Kontaktangaben und Unterlagen finden Sie unter </a:t>
            </a:r>
            <a:r>
              <a:rPr lang="de-CH" sz="2000" b="1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www.oberengstringen.ch</a:t>
            </a:r>
            <a:r>
              <a:rPr lang="de-CH" sz="2000" b="1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endParaRPr lang="de-CH" sz="2000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de-CH" sz="2000" b="1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de-CH" sz="2000" b="1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de-CH" sz="2000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de-CH" sz="1200" b="1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	</a:t>
            </a:r>
          </a:p>
          <a:p>
            <a:r>
              <a:rPr lang="de-CH" sz="14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			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5083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5322B6-87CB-1642-8AC8-370A188BB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sz="4000" dirty="0"/>
              <a:t>Fragen?</a:t>
            </a:r>
          </a:p>
        </p:txBody>
      </p:sp>
    </p:spTree>
    <p:extLst>
      <p:ext uri="{BB962C8B-B14F-4D97-AF65-F5344CB8AC3E}">
        <p14:creationId xmlns:p14="http://schemas.microsoft.com/office/powerpoint/2010/main" val="2565837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31ABEC-AE2D-BC75-73AC-DD7BD6DD3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914282-2900-FDCC-0D53-515ED4090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Vielen Dank für</a:t>
            </a:r>
            <a:br>
              <a:rPr lang="de-DE" dirty="0"/>
            </a:br>
            <a:r>
              <a:rPr lang="de-DE" dirty="0"/>
              <a:t>Ihre Aufmerksamkeit.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0EDB94AF-808B-FC8B-8FCE-D8397BD04E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544796"/>
            <a:ext cx="4725987" cy="355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998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365B95-05E8-097B-3B07-15C389B01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Herzlich Willkommen </a:t>
            </a:r>
            <a:br>
              <a:rPr lang="de-DE" dirty="0"/>
            </a:br>
            <a:r>
              <a:rPr lang="de-DE" dirty="0"/>
              <a:t>zur Informationsveranstaltung „</a:t>
            </a:r>
            <a:r>
              <a:rPr lang="de-DE" dirty="0" err="1"/>
              <a:t>Tapinoma</a:t>
            </a:r>
            <a:r>
              <a:rPr lang="de-DE" dirty="0"/>
              <a:t>-Magnum“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0AD6BFB-B557-F534-CD3F-9BC6F28A97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31. März 2026, 19.00 Uhr</a:t>
            </a:r>
            <a:br>
              <a:rPr lang="de-DE" dirty="0"/>
            </a:br>
            <a:r>
              <a:rPr lang="de-DE" dirty="0"/>
              <a:t>Gemeindesaal im Zentrum</a:t>
            </a:r>
          </a:p>
        </p:txBody>
      </p:sp>
      <p:pic>
        <p:nvPicPr>
          <p:cNvPr id="4" name="Picture 2" descr="D:\AA_Arbeit\Institut für Schädlingskunde\Präsentationen Organismen\Tapinoma magnum\Bilder\Crematogaster scutellaris Startbild.jpg">
            <a:extLst>
              <a:ext uri="{FF2B5EF4-FFF2-40B4-BE49-F238E27FC236}">
                <a16:creationId xmlns:a16="http://schemas.microsoft.com/office/drawing/2014/main" id="{1A11E128-B64C-0FDD-75B7-37B4632EA2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721217" y="61993"/>
            <a:ext cx="3322692" cy="2275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9400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1BA42D-BCBA-9D0E-CC16-F54CAEE65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736BB3-A715-5BEC-FC0F-367DBF8D9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Apéro / Austausch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45B4BEF-173B-1E44-A1AD-73C3B49B17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5792" y="1581720"/>
            <a:ext cx="4819382" cy="361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759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3A13B60-F503-B100-AA64-582D5CC17E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CH" dirty="0"/>
              <a:t>Begrüssung</a:t>
            </a:r>
            <a:endParaRPr lang="de-DE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B5D72CDE-EC4C-62F5-C1DA-6DAFEE841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dirty="0"/>
              <a:t>31. März 2026</a:t>
            </a:r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6490FA3D-9063-8DE7-8AE0-0CCC2E7C9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Gemeinde Oberengstringen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E448C1CC-4B0D-695D-DFD1-65CDA5120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B61F4-6088-A246-B14A-2F29FBEA6A93}" type="slidenum">
              <a:rPr lang="de-DE" smtClean="0"/>
              <a:t>3</a:t>
            </a:fld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AAFB336-FB2D-7D07-42C7-DBECC12DE0DD}"/>
              </a:ext>
            </a:extLst>
          </p:cNvPr>
          <p:cNvSpPr txBox="1"/>
          <p:nvPr/>
        </p:nvSpPr>
        <p:spPr>
          <a:xfrm>
            <a:off x="571500" y="3035559"/>
            <a:ext cx="7558159" cy="393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6000">
              <a:lnSpc>
                <a:spcPct val="140000"/>
              </a:lnSpc>
              <a:spcBef>
                <a:spcPts val="1000"/>
              </a:spcBef>
            </a:pPr>
            <a:r>
              <a:rPr lang="de-CH" sz="1600" b="1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René Beck, Gemeinderat (Ressort Hochbau, Natur und Umwelt)</a:t>
            </a:r>
            <a:endParaRPr lang="de-DE" sz="1600" b="1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0240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74BED7-E834-D8D7-51D3-B45A4AC096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21FCB12-A510-CBF0-43AC-78FEE501AD5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CH" dirty="0"/>
              <a:t>Programm</a:t>
            </a:r>
            <a:endParaRPr lang="de-DE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5CD36344-9CCB-C709-D417-B9C14CCE6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dirty="0"/>
              <a:t>31. März 2026</a:t>
            </a:r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7F0934E2-540D-39B2-59CA-6B8F78FED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Gemeinde Oberengstringen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8AD6AAD3-95A0-C565-B982-1A60C9725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B61F4-6088-A246-B14A-2F29FBEA6A93}" type="slidenum">
              <a:rPr lang="de-DE" smtClean="0"/>
              <a:t>4</a:t>
            </a:fld>
            <a:endParaRPr lang="de-DE"/>
          </a:p>
        </p:txBody>
      </p:sp>
      <p:graphicFrame>
        <p:nvGraphicFramePr>
          <p:cNvPr id="9" name="Tabelle 8">
            <a:extLst>
              <a:ext uri="{FF2B5EF4-FFF2-40B4-BE49-F238E27FC236}">
                <a16:creationId xmlns:a16="http://schemas.microsoft.com/office/drawing/2014/main" id="{7D0F1019-E325-553B-49D1-403B25CF14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9812902"/>
              </p:ext>
            </p:extLst>
          </p:nvPr>
        </p:nvGraphicFramePr>
        <p:xfrm>
          <a:off x="623146" y="1820044"/>
          <a:ext cx="10463954" cy="3746694"/>
        </p:xfrm>
        <a:graphic>
          <a:graphicData uri="http://schemas.openxmlformats.org/drawingml/2006/table">
            <a:tbl>
              <a:tblPr firstRow="1" bandRow="1"/>
              <a:tblGrid>
                <a:gridCol w="630810">
                  <a:extLst>
                    <a:ext uri="{9D8B030D-6E8A-4147-A177-3AD203B41FA5}">
                      <a16:colId xmlns:a16="http://schemas.microsoft.com/office/drawing/2014/main" val="3264772856"/>
                    </a:ext>
                  </a:extLst>
                </a:gridCol>
                <a:gridCol w="9833144">
                  <a:extLst>
                    <a:ext uri="{9D8B030D-6E8A-4147-A177-3AD203B41FA5}">
                      <a16:colId xmlns:a16="http://schemas.microsoft.com/office/drawing/2014/main" val="1076366981"/>
                    </a:ext>
                  </a:extLst>
                </a:gridCol>
              </a:tblGrid>
              <a:tr h="530523">
                <a:tc>
                  <a:txBody>
                    <a:bodyPr/>
                    <a:lstStyle/>
                    <a:p>
                      <a:pPr marL="0" indent="0">
                        <a:lnSpc>
                          <a:spcPct val="140000"/>
                        </a:lnSpc>
                        <a:buFont typeface="+mj-lt"/>
                        <a:buNone/>
                      </a:pP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1. </a:t>
                      </a:r>
                    </a:p>
                  </a:txBody>
                  <a:tcPr marL="137160" marR="137160" marT="137160" marB="13716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kern="1200" dirty="0">
                          <a:solidFill>
                            <a:srgbClr val="00427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Begrüssung durch Gemeinderat, René Beck</a:t>
                      </a:r>
                    </a:p>
                  </a:txBody>
                  <a:tcPr marL="0" marR="137160" marT="137160" marB="13716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rgbClr val="00427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57887077"/>
                  </a:ext>
                </a:extLst>
              </a:tr>
              <a:tr h="530523">
                <a:tc>
                  <a:txBody>
                    <a:bodyPr/>
                    <a:lstStyle/>
                    <a:p>
                      <a:pPr marL="0" indent="0">
                        <a:lnSpc>
                          <a:spcPct val="140000"/>
                        </a:lnSpc>
                        <a:buFont typeface="+mj-lt"/>
                        <a:buNone/>
                      </a:pP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2. </a:t>
                      </a:r>
                    </a:p>
                  </a:txBody>
                  <a:tcPr marL="137160" marR="137160" marT="137160" marB="13716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</a:pPr>
                      <a:r>
                        <a:rPr lang="de-CH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Onboarding durch Daniel Fischer, Biosicherheit, Kanton Zürich</a:t>
                      </a:r>
                      <a:endParaRPr lang="de-DE" sz="140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137160" marT="137160" marB="13716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rgbClr val="00427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27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882683"/>
                  </a:ext>
                </a:extLst>
              </a:tr>
              <a:tr h="5305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3. </a:t>
                      </a:r>
                    </a:p>
                  </a:txBody>
                  <a:tcPr marL="137160" marR="137160" marT="137160" marB="13716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</a:pPr>
                      <a:r>
                        <a:rPr lang="de-CH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Fachvortrag Pascal Frei, Präsident Verband Schweizerische Schädlingsbekämpfer VSS/FSD</a:t>
                      </a:r>
                      <a:endParaRPr lang="de-DE" sz="140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137160" marT="137160" marB="13716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rgbClr val="00427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27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88992781"/>
                  </a:ext>
                </a:extLst>
              </a:tr>
              <a:tr h="5305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4.</a:t>
                      </a:r>
                    </a:p>
                  </a:txBody>
                  <a:tcPr marL="137160" marR="137160" marT="137160" marB="13716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</a:pP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Fachvortrag Bekämpfung und Prävention, Michael Haas, Institut für Schädlingsurkunde Dr. Martin Felke (D)</a:t>
                      </a:r>
                    </a:p>
                  </a:txBody>
                  <a:tcPr marL="0" marR="137160" marT="137160" marB="13716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rgbClr val="00427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27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68692358"/>
                  </a:ext>
                </a:extLst>
              </a:tr>
              <a:tr h="5305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5.</a:t>
                      </a:r>
                    </a:p>
                  </a:txBody>
                  <a:tcPr marL="137160" marR="137160" marT="137160" marB="13716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</a:pPr>
                      <a:r>
                        <a:rPr lang="de-CH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</a:t>
                      </a:r>
                      <a:r>
                        <a:rPr lang="de-DE" sz="1400" dirty="0" err="1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assnahmen</a:t>
                      </a: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-Konzept Gemeinde Oberengstringen, Matthias Ebnöther, Geschäftsleiter</a:t>
                      </a:r>
                    </a:p>
                  </a:txBody>
                  <a:tcPr marL="0" marR="137160" marT="137160" marB="13716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rgbClr val="00427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27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4169001"/>
                  </a:ext>
                </a:extLst>
              </a:tr>
              <a:tr h="5305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e-DE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6.</a:t>
                      </a:r>
                    </a:p>
                  </a:txBody>
                  <a:tcPr marL="137160" marR="137160" marT="137160" marB="13716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</a:pPr>
                      <a:r>
                        <a:rPr lang="de-CH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Fragen aus der Runde</a:t>
                      </a:r>
                      <a:endParaRPr lang="de-DE" sz="140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137160" marT="137160" marB="13716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rgbClr val="00427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27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97433903"/>
                  </a:ext>
                </a:extLst>
              </a:tr>
              <a:tr h="5305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e-CH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7.</a:t>
                      </a:r>
                      <a:endParaRPr lang="de-DE" sz="140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</a:pPr>
                      <a:r>
                        <a:rPr lang="de-CH" sz="1400" dirty="0">
                          <a:solidFill>
                            <a:srgbClr val="00427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Apéro und Austausch</a:t>
                      </a:r>
                      <a:endParaRPr lang="de-DE" sz="1400" dirty="0">
                        <a:solidFill>
                          <a:srgbClr val="00427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137160" marT="137160" marB="13716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rgbClr val="00427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27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41029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00268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5333A2-6F2C-C6EC-0325-48ECD7329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6556AE4-BCD9-6CBF-B57D-D36773DA6D8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CH" b="1" dirty="0"/>
              <a:t>Strategie Gemeinde Oberengstringen</a:t>
            </a:r>
            <a:endParaRPr lang="de-DE" b="1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8B43B5B2-5E72-8B37-A28A-543305B6C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dirty="0"/>
              <a:t>31. März 2026</a:t>
            </a:r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6EAB9E2B-EA73-670A-937E-1A9AA85B1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Gemeinde Oberengstringen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7FF2CDEF-FEA4-A9CA-017B-0919A1F58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B61F4-6088-A246-B14A-2F29FBEA6A93}" type="slidenum">
              <a:rPr lang="de-DE" smtClean="0"/>
              <a:t>5</a:t>
            </a:fld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930455D-C5BF-6AC7-E781-018F87F8CACB}"/>
              </a:ext>
            </a:extLst>
          </p:cNvPr>
          <p:cNvSpPr txBox="1"/>
          <p:nvPr/>
        </p:nvSpPr>
        <p:spPr>
          <a:xfrm>
            <a:off x="571500" y="3035559"/>
            <a:ext cx="4217501" cy="393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6000">
              <a:lnSpc>
                <a:spcPct val="140000"/>
              </a:lnSpc>
              <a:spcBef>
                <a:spcPts val="1000"/>
              </a:spcBef>
            </a:pPr>
            <a:r>
              <a:rPr lang="de-CH" sz="1600" b="1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Matthias Ebnöther, Geschäftsleiter</a:t>
            </a:r>
            <a:endParaRPr lang="de-DE" sz="1600" b="1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603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E056C-ECA9-F620-FC9D-65E13085D2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41CEEC1-0A03-949F-5692-2B6F841466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CH" b="1" dirty="0"/>
              <a:t>Strategie Gemeinde Oberengstringen</a:t>
            </a:r>
            <a:endParaRPr lang="de-DE" b="1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8EAFE5B7-FA81-1D29-1701-AAB1EFE6F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dirty="0"/>
              <a:t>31. März 2026</a:t>
            </a:r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7289B63B-DEBB-A910-48AE-1B982D5A1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Gemeinde Oberengstringen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8E3CDAA6-D42B-A504-3914-05823C241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B61F4-6088-A246-B14A-2F29FBEA6A93}" type="slidenum">
              <a:rPr lang="de-DE" smtClean="0"/>
              <a:t>6</a:t>
            </a:fld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8B933A5-72F9-7E52-201E-86BDB3EB6428}"/>
              </a:ext>
            </a:extLst>
          </p:cNvPr>
          <p:cNvSpPr txBox="1"/>
          <p:nvPr/>
        </p:nvSpPr>
        <p:spPr>
          <a:xfrm>
            <a:off x="623146" y="1806318"/>
            <a:ext cx="899795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4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Zuständigkeiten / Rollen</a:t>
            </a:r>
          </a:p>
          <a:p>
            <a:endParaRPr lang="de-CH" sz="2400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de-CH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Kanton Zürich		Aufsicht über die Gemeinden</a:t>
            </a:r>
          </a:p>
          <a:p>
            <a:r>
              <a:rPr lang="de-CH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		Beratung der Gemeinden</a:t>
            </a:r>
          </a:p>
          <a:p>
            <a:endParaRPr lang="de-CH" sz="1600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de-CH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Gemeinden		Aufsicht über die Einhaltung von gesetzlichen Vorgaben</a:t>
            </a:r>
          </a:p>
          <a:p>
            <a:r>
              <a:rPr lang="de-CH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		Anordnung von Massnahmen</a:t>
            </a:r>
          </a:p>
          <a:p>
            <a:r>
              <a:rPr lang="de-CH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		Allfällige Durchführung von Ersatzmassnahmen</a:t>
            </a:r>
          </a:p>
          <a:p>
            <a:r>
              <a:rPr lang="de-CH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		Prävention und Information</a:t>
            </a:r>
          </a:p>
          <a:p>
            <a:endParaRPr lang="de-CH" sz="1600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de-CH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Grundeigentümer		Bekämpfung und Eindämmung von belasteten 				Grundstücken</a:t>
            </a:r>
          </a:p>
          <a:p>
            <a:r>
              <a:rPr lang="de-CH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		Mitwirkung im Gesamtprozess</a:t>
            </a:r>
          </a:p>
          <a:p>
            <a:endParaRPr lang="de-CH" sz="1400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de-CH" sz="1400" b="1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Die Gemeinde Oberengstringen hat die Rollen als Gemeinde und Grundeigentümerin</a:t>
            </a:r>
          </a:p>
          <a:p>
            <a:r>
              <a:rPr lang="de-CH" sz="14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										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15967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C86F8-8793-8D76-71D0-57B4F4FDA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624C184-7856-D9DA-CC1D-9BA785E51F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CH" b="1" dirty="0"/>
              <a:t>Strategie Gemeinde Oberengstringen</a:t>
            </a:r>
            <a:endParaRPr lang="de-DE" b="1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810CC92B-0CDD-88C1-6CF7-59D650126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dirty="0"/>
              <a:t>31. März 2026</a:t>
            </a:r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6B941EFC-7B02-494C-C3CA-4CC38E01C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Gemeinde Oberengstringen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E895694D-4C02-9650-D4BA-FDC4CB126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B61F4-6088-A246-B14A-2F29FBEA6A93}" type="slidenum">
              <a:rPr lang="de-DE" smtClean="0"/>
              <a:t>7</a:t>
            </a:fld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3BCAE13-AA07-860F-FAB4-5C0F9D2CEEB1}"/>
              </a:ext>
            </a:extLst>
          </p:cNvPr>
          <p:cNvSpPr txBox="1"/>
          <p:nvPr/>
        </p:nvSpPr>
        <p:spPr>
          <a:xfrm>
            <a:off x="623146" y="1806318"/>
            <a:ext cx="899795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4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Ausgangslage</a:t>
            </a:r>
          </a:p>
          <a:p>
            <a:endParaRPr lang="de-CH" sz="2400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CH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Die Ansiedlung der </a:t>
            </a:r>
            <a:r>
              <a:rPr lang="de-CH" sz="1600" dirty="0" err="1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Tapinoma</a:t>
            </a:r>
            <a:r>
              <a:rPr lang="de-CH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erfolgte bereits vor mehreren Jahren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CH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Insgesamt sind ca. 10 Hektaren betroffen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CH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 unterschiedliche Standorte (</a:t>
            </a:r>
            <a:r>
              <a:rPr lang="de-CH" sz="1600" dirty="0" err="1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Eggstrasse</a:t>
            </a:r>
            <a:r>
              <a:rPr lang="de-CH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Allmend, Talstrasse)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CH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Weitere Flächen stehen unter Verdacht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CH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Betroffen sind ca. 70 Grundeigentümer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CH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Interkommunale Thematik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CH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Bekämpfungsmassnahmen wurden teilweise eingeleitet </a:t>
            </a:r>
            <a:br>
              <a:rPr lang="de-CH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de-CH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(Private/Gemeinde)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CH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Schäden wurden bereits registriert</a:t>
            </a:r>
          </a:p>
          <a:p>
            <a:r>
              <a:rPr lang="de-CH" sz="14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									</a:t>
            </a:r>
          </a:p>
          <a:p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C5C1975F-1288-5BBB-F2FA-0DA2D667D4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8299" y="2634189"/>
            <a:ext cx="3826847" cy="2706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207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787467-C3DA-7B14-2741-8B2B4EC334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5B4AFC3-3572-EBBF-9904-16262A6CAC5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CH" b="1" dirty="0"/>
              <a:t>Strategie Gemeinde Oberengstringen</a:t>
            </a:r>
            <a:endParaRPr lang="de-DE" b="1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219FF9BA-5749-F1A5-C761-80F3722F2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dirty="0"/>
              <a:t>31. März 2026</a:t>
            </a:r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C1CAA7A8-D4C5-07ED-8F3F-307E4CE4C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Gemeinde Oberengstringen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0DA519DA-9B03-CB3E-CF38-F09279BEC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B61F4-6088-A246-B14A-2F29FBEA6A93}" type="slidenum">
              <a:rPr lang="de-DE" smtClean="0"/>
              <a:t>8</a:t>
            </a:fld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8DB118D8-885B-5E0B-B398-F60F7B8B88B5}"/>
              </a:ext>
            </a:extLst>
          </p:cNvPr>
          <p:cNvSpPr txBox="1"/>
          <p:nvPr/>
        </p:nvSpPr>
        <p:spPr>
          <a:xfrm>
            <a:off x="673946" y="1447803"/>
            <a:ext cx="899795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400" b="1" i="1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Nichts tun….?</a:t>
            </a:r>
          </a:p>
          <a:p>
            <a:endParaRPr lang="de-CH" sz="1200" b="1" i="1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de-CH" sz="24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Mögliche Folgen für Grundeigentümer</a:t>
            </a:r>
            <a:br>
              <a:rPr lang="de-CH" sz="24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de-CH" sz="2400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CH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Wertminderung der Immobilie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CH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Schäden an Infrastruktur und Gebäudeteilen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CH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Einschränkung der Aufenthaltsqualität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CH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Hygiene</a:t>
            </a:r>
          </a:p>
          <a:p>
            <a:endParaRPr lang="de-CH" sz="1400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de-CH" sz="24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Für die Gemeinde					</a:t>
            </a:r>
          </a:p>
          <a:p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Finanzieller Impakt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Beschädigungen an Infrastruktur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Reputations- und Vertrauensverlust</a:t>
            </a:r>
          </a:p>
          <a:p>
            <a:endParaRPr lang="de-DE" sz="1600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de-DE" sz="2400" b="1" i="1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Nichts tun ist und darf keine Option sein….</a:t>
            </a:r>
          </a:p>
          <a:p>
            <a:endParaRPr lang="de-DE" sz="1600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305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D7F3E7-BA2F-B365-A7A5-B1C32923F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CA5E31C-8C1E-A7E1-2707-64D2437E54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CH" b="1" dirty="0"/>
              <a:t>Strategie Gemeinde Oberengstringen</a:t>
            </a:r>
            <a:endParaRPr lang="de-DE" b="1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4CC93011-6660-2E1F-D04D-22C1DB0AC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dirty="0"/>
              <a:t>31. März 2026</a:t>
            </a:r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FBCB27D0-ECC3-2988-9508-638B777A5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Gemeinde Oberengstringen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E5A389ED-09BB-2F01-0E95-1DC4D382A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B61F4-6088-A246-B14A-2F29FBEA6A93}" type="slidenum">
              <a:rPr lang="de-DE" smtClean="0"/>
              <a:t>9</a:t>
            </a:fld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E8C61AE-0D2E-4169-B435-30B332287825}"/>
              </a:ext>
            </a:extLst>
          </p:cNvPr>
          <p:cNvSpPr txBox="1"/>
          <p:nvPr/>
        </p:nvSpPr>
        <p:spPr>
          <a:xfrm>
            <a:off x="623146" y="1603118"/>
            <a:ext cx="899795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4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Mission zur Eindämmung der </a:t>
            </a:r>
            <a:r>
              <a:rPr lang="de-CH" sz="2400" dirty="0" err="1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Tapinoma</a:t>
            </a:r>
            <a:r>
              <a:rPr lang="de-CH" sz="24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de-CH" sz="2400" dirty="0" err="1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magnum</a:t>
            </a:r>
            <a:endParaRPr lang="de-CH" sz="2400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de-CH" sz="2400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de-DE" b="1" i="1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Unsere Gemeinde setzt sich aktiv für den Schutz der heimischen Biodiversität, der Infrastruktur und der Lebensqualität der Bevölkerung ein. Die Ausbreitung der invasiven Ameisenart </a:t>
            </a:r>
            <a:r>
              <a:rPr lang="de-DE" b="1" i="1" dirty="0" err="1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Tapinoma</a:t>
            </a:r>
            <a:r>
              <a:rPr lang="de-DE" b="1" i="1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de-DE" b="1" i="1" dirty="0" err="1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magnum</a:t>
            </a:r>
            <a:r>
              <a:rPr lang="de-DE" b="1" i="1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stellt eine wachsende Herausforderung dar, der wir entschlossen, koordiniert und nachhaltig begegnen.</a:t>
            </a:r>
          </a:p>
          <a:p>
            <a:endParaRPr lang="de-DE" sz="1600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de-DE" sz="16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Wir verfolgen dabei einen integrativen Ansatz, der Prävention, Monitoring, gezielte Bekämpfung und kontinuierliche Evaluation vereint. Transparenz, Nachhaltigkeit und wissenschaftliche Grundlage bilden das Fundament unseres Handelns.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CH" sz="1600" dirty="0">
              <a:solidFill>
                <a:srgbClr val="0042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de-CH" sz="1400" dirty="0">
                <a:solidFill>
                  <a:srgbClr val="0042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									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22470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992</Words>
  <Application>Microsoft Office PowerPoint</Application>
  <PresentationFormat>Breitbild</PresentationFormat>
  <Paragraphs>233</Paragraphs>
  <Slides>20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4" baseType="lpstr">
      <vt:lpstr>Arial</vt:lpstr>
      <vt:lpstr>Calibri</vt:lpstr>
      <vt:lpstr>Verdana</vt:lpstr>
      <vt:lpstr>Office</vt:lpstr>
      <vt:lpstr>PowerPoint-Präsentation</vt:lpstr>
      <vt:lpstr>Herzlich Willkommen  zur Informationsveranstaltung „Tapinoma-Magnum“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Fragen?</vt:lpstr>
      <vt:lpstr>Vielen Dank für Ihre Aufmerksamkeit.</vt:lpstr>
      <vt:lpstr>Apéro / Austausch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sandro schuler</dc:creator>
  <cp:lastModifiedBy>Ebnöther Matthias</cp:lastModifiedBy>
  <cp:revision>39</cp:revision>
  <cp:lastPrinted>2026-03-31T07:13:33Z</cp:lastPrinted>
  <dcterms:created xsi:type="dcterms:W3CDTF">2024-07-02T12:13:36Z</dcterms:created>
  <dcterms:modified xsi:type="dcterms:W3CDTF">2026-03-31T07:21:06Z</dcterms:modified>
</cp:coreProperties>
</file>