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9" r:id="rId2"/>
    <p:sldId id="257" r:id="rId3"/>
    <p:sldId id="261" r:id="rId4"/>
    <p:sldId id="259" r:id="rId5"/>
    <p:sldId id="258" r:id="rId6"/>
    <p:sldId id="272" r:id="rId7"/>
    <p:sldId id="273" r:id="rId8"/>
    <p:sldId id="271" r:id="rId9"/>
    <p:sldId id="270" r:id="rId10"/>
    <p:sldId id="275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>
          <p15:clr>
            <a:srgbClr val="A4A3A4"/>
          </p15:clr>
        </p15:guide>
        <p15:guide id="2" pos="2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CB29"/>
    <a:srgbClr val="66D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94626" autoAdjust="0"/>
  </p:normalViewPr>
  <p:slideViewPr>
    <p:cSldViewPr snapToGrid="0" snapToObjects="1">
      <p:cViewPr varScale="1">
        <p:scale>
          <a:sx n="102" d="100"/>
          <a:sy n="102" d="100"/>
        </p:scale>
        <p:origin x="1842" y="114"/>
      </p:cViewPr>
      <p:guideLst>
        <p:guide orient="horz" pos="2211"/>
        <p:guide pos="2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5FE4B-0978-FA43-AD33-4E1009C98E66}" type="datetime1">
              <a:rPr lang="de-CH" smtClean="0"/>
              <a:t>30.03.2026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7CF17-E561-DE4A-A0EC-228FAFF6BC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0330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B9AE3-AD96-DF46-A6AA-E54AB1817A43}" type="datetime1">
              <a:rPr lang="de-CH" smtClean="0"/>
              <a:t>30.03.2026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54B15-E378-0A48-8EEE-EAA47D3698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122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54B15-E378-0A48-8EEE-EAA47D36981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352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C1CD-1663-BC4A-BAEB-2AE75E325E48}" type="datetime1">
              <a:rPr lang="de-CH" smtClean="0"/>
              <a:t>30.03.2026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Insekta Schädlingstechnik GmbH , info@insekta.ch , Tel: +41 44 807 50 50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1112-F618-E047-8CCD-FDB6D026F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36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C2AA-79E0-2B46-8151-0EBC285EC8CB}" type="datetime1">
              <a:rPr lang="de-CH" smtClean="0"/>
              <a:t>30.03.2026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Insekta Schädlingstechnik GmbH , info@insekta.ch , Tel: +41 44 807 50 50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1112-F618-E047-8CCD-FDB6D026F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3956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808E-EC9E-5D48-8B31-206BAC111977}" type="datetime1">
              <a:rPr lang="de-CH" smtClean="0"/>
              <a:t>30.03.2026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Insekta Schädlingstechnik GmbH , info@insekta.ch , Tel: +41 44 807 50 50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1112-F618-E047-8CCD-FDB6D026F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00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1CE4-73B8-914A-BED7-99969EB807C3}" type="datetime1">
              <a:rPr lang="de-CH" smtClean="0"/>
              <a:t>30.03.2026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Insekta Schädlingstechnik GmbH , info@insekta.ch , Tel: +41 44 807 50 50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1112-F618-E047-8CCD-FDB6D026F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314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39AE-0498-124A-ACA5-635BAD1C3A6B}" type="datetime1">
              <a:rPr lang="de-CH" smtClean="0"/>
              <a:t>30.03.2026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Insekta Schädlingstechnik GmbH , info@insekta.ch , Tel: +41 44 807 50 50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1112-F618-E047-8CCD-FDB6D026F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65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64B-403D-2746-9881-0BB8F927D9F1}" type="datetime1">
              <a:rPr lang="de-CH" smtClean="0"/>
              <a:t>30.03.2026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Insekta Schädlingstechnik GmbH , info@insekta.ch , Tel: +41 44 807 50 50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1112-F618-E047-8CCD-FDB6D026F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23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638D-6E99-B640-9FDC-E305DF4D87A2}" type="datetime1">
              <a:rPr lang="de-CH" smtClean="0"/>
              <a:t>30.03.2026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Insekta Schädlingstechnik GmbH , info@insekta.ch , Tel: +41 44 807 50 50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1112-F618-E047-8CCD-FDB6D026F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0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F6DC-3A52-D44E-B8BD-BCD8D8BD4EB3}" type="datetime1">
              <a:rPr lang="de-CH" smtClean="0"/>
              <a:t>30.03.2026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Insekta Schädlingstechnik GmbH , info@insekta.ch , Tel: +41 44 807 50 50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1112-F618-E047-8CCD-FDB6D026F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903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2026-3182-1E40-8391-1A7AB9A0D016}" type="datetime1">
              <a:rPr lang="de-CH" smtClean="0"/>
              <a:t>30.03.2026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Insekta Schädlingstechnik GmbH , info@insekta.ch , Tel: +41 44 807 50 50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1112-F618-E047-8CCD-FDB6D026F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72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6E884-99EB-2845-8B83-2B9291499DB2}" type="datetime1">
              <a:rPr lang="de-CH" smtClean="0"/>
              <a:t>30.03.2026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Insekta Schädlingstechnik GmbH , info@insekta.ch , Tel: +41 44 807 50 50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1112-F618-E047-8CCD-FDB6D026F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9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E53F-DCD0-4A46-9BF4-46699239FC3F}" type="datetime1">
              <a:rPr lang="de-CH" smtClean="0"/>
              <a:t>30.03.2026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Insekta Schädlingstechnik GmbH , info@insekta.ch , Tel: +41 44 807 50 50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1112-F618-E047-8CCD-FDB6D026F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9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A3CA1-8EF9-7843-9865-7F8DAE6F533A}" type="datetime1">
              <a:rPr lang="de-CH" smtClean="0"/>
              <a:t>30.03.2026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Insekta Schädlingstechnik GmbH , info@insekta.ch , Tel: +41 44 807 50 50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41112-F618-E047-8CCD-FDB6D026F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873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horismen.de/zitat/22449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phorismen.de/autoren/person/2874/Paracelsu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7414" y="2209145"/>
            <a:ext cx="6549172" cy="1140231"/>
          </a:xfrm>
        </p:spPr>
        <p:txBody>
          <a:bodyPr>
            <a:normAutofit/>
          </a:bodyPr>
          <a:lstStyle/>
          <a:p>
            <a:r>
              <a:rPr lang="de-DE" sz="3200" dirty="0" err="1"/>
              <a:t>Tapinoma</a:t>
            </a:r>
            <a:r>
              <a:rPr lang="de-DE" sz="3200" dirty="0"/>
              <a:t> </a:t>
            </a:r>
            <a:r>
              <a:rPr lang="de-DE" sz="3200" dirty="0" err="1"/>
              <a:t>nigerrimum</a:t>
            </a:r>
            <a:r>
              <a:rPr lang="de-DE" sz="3200" dirty="0"/>
              <a:t>-Komplex	</a:t>
            </a:r>
          </a:p>
        </p:txBody>
      </p:sp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63" y="430530"/>
            <a:ext cx="7557516" cy="1577340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6CF0-D3EA-0B40-921D-E8DBD12EF946}" type="datetime1">
              <a:rPr lang="de-CH" smtClean="0"/>
              <a:t>30.03.2026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EC4A90F0-508B-7B8F-EC23-C9E3F4DF3C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de-DE" dirty="0"/>
              <a:t>Produkte</a:t>
            </a:r>
          </a:p>
          <a:p>
            <a:pPr algn="l"/>
            <a:r>
              <a:rPr lang="de-DE" dirty="0"/>
              <a:t>Orte (Lebensraum)</a:t>
            </a:r>
          </a:p>
          <a:p>
            <a:pPr algn="l"/>
            <a:r>
              <a:rPr lang="de-DE" dirty="0"/>
              <a:t>Verhalten in der Bevölkerung</a:t>
            </a:r>
          </a:p>
        </p:txBody>
      </p:sp>
    </p:spTree>
    <p:extLst>
      <p:ext uri="{BB962C8B-B14F-4D97-AF65-F5344CB8AC3E}">
        <p14:creationId xmlns:p14="http://schemas.microsoft.com/office/powerpoint/2010/main" val="62016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811EB-97AE-484F-86D2-9C956424B1C6}" type="datetime1">
              <a:rPr lang="de-CH" smtClean="0"/>
              <a:t>30.03.2026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7D51B3-E5DF-5C2B-4808-8122EF4DA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67917" y="2374465"/>
            <a:ext cx="4200938" cy="31507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341411D-0A07-8ECD-EFA3-CFD665F9B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318" y="3029684"/>
            <a:ext cx="4027469" cy="302060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6008770-28FF-383E-7D57-7D2460A7AC62}"/>
              </a:ext>
            </a:extLst>
          </p:cNvPr>
          <p:cNvSpPr txBox="1"/>
          <p:nvPr/>
        </p:nvSpPr>
        <p:spPr>
          <a:xfrm>
            <a:off x="4294598" y="2034283"/>
            <a:ext cx="366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Gelköder</a:t>
            </a:r>
            <a:r>
              <a:rPr lang="de-DE" dirty="0"/>
              <a:t> Aufnahme an Gebäuden</a:t>
            </a:r>
          </a:p>
        </p:txBody>
      </p:sp>
    </p:spTree>
    <p:extLst>
      <p:ext uri="{BB962C8B-B14F-4D97-AF65-F5344CB8AC3E}">
        <p14:creationId xmlns:p14="http://schemas.microsoft.com/office/powerpoint/2010/main" val="31700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948C-AFA3-EE45-9184-B108546612B3}" type="datetime1">
              <a:rPr lang="de-CH" smtClean="0"/>
              <a:t>30.03.2026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23132" y="2034440"/>
            <a:ext cx="55126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Kennzeichnung der Mitarbeiter:</a:t>
            </a:r>
          </a:p>
          <a:p>
            <a:endParaRPr lang="de-DE" sz="2400" b="1" dirty="0"/>
          </a:p>
          <a:p>
            <a:pPr marL="285750" indent="-285750">
              <a:buFontTx/>
              <a:buChar char="-"/>
            </a:pPr>
            <a:r>
              <a:rPr lang="de-DE" dirty="0"/>
              <a:t>Wir werden mit dem Logo uniformiert sein (Auto, Jacken ,Shirts.....)</a:t>
            </a:r>
          </a:p>
          <a:p>
            <a:pPr marL="285750" indent="-285750">
              <a:buFontTx/>
              <a:buChar char="-"/>
            </a:pPr>
            <a:r>
              <a:rPr lang="de-DE" dirty="0"/>
              <a:t>Wir haben eine Leuchtweste an mit dem Logo</a:t>
            </a:r>
          </a:p>
        </p:txBody>
      </p:sp>
      <p:pic>
        <p:nvPicPr>
          <p:cNvPr id="12" name="Bild 11" descr="Bildschirmfoto 2019-03-26 um 15.34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04" y="3809274"/>
            <a:ext cx="3902193" cy="234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B795-8E60-824A-B8F2-0D0DBE3D4ED6}" type="datetime1">
              <a:rPr lang="de-CH" smtClean="0"/>
              <a:t>30.03.2026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  <p:pic>
        <p:nvPicPr>
          <p:cNvPr id="7" name="Bild 6" descr="IMG_33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9234" y="3488887"/>
            <a:ext cx="2921106" cy="2190829"/>
          </a:xfrm>
          <a:prstGeom prst="rect">
            <a:avLst/>
          </a:prstGeom>
        </p:spPr>
      </p:pic>
      <p:pic>
        <p:nvPicPr>
          <p:cNvPr id="8" name="Bild 7" descr="IMG_335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6" t="28414" r="23917" b="27453"/>
          <a:stretch/>
        </p:blipFill>
        <p:spPr>
          <a:xfrm rot="5400000">
            <a:off x="4111573" y="2090157"/>
            <a:ext cx="3977854" cy="387784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524000" y="2130425"/>
            <a:ext cx="21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Gelköder</a:t>
            </a:r>
            <a:r>
              <a:rPr lang="de-DE" dirty="0"/>
              <a:t> Applikation</a:t>
            </a:r>
          </a:p>
        </p:txBody>
      </p:sp>
    </p:spTree>
    <p:extLst>
      <p:ext uri="{BB962C8B-B14F-4D97-AF65-F5344CB8AC3E}">
        <p14:creationId xmlns:p14="http://schemas.microsoft.com/office/powerpoint/2010/main" val="14086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A328-2883-FA4A-828A-C05672323055}" type="datetime1">
              <a:rPr lang="de-CH" smtClean="0"/>
              <a:t>30.03.2026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  <p:pic>
        <p:nvPicPr>
          <p:cNvPr id="8" name="Bild 7" descr="IMG_336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7540" r="9676" b="35299"/>
          <a:stretch/>
        </p:blipFill>
        <p:spPr>
          <a:xfrm rot="5400000">
            <a:off x="1220" y="2612355"/>
            <a:ext cx="4225926" cy="2856766"/>
          </a:xfrm>
          <a:prstGeom prst="rect">
            <a:avLst/>
          </a:prstGeom>
        </p:spPr>
      </p:pic>
      <p:pic>
        <p:nvPicPr>
          <p:cNvPr id="9" name="Bild 8" descr="IMG_336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7" b="16202"/>
          <a:stretch/>
        </p:blipFill>
        <p:spPr>
          <a:xfrm rot="5400000">
            <a:off x="3915985" y="2906992"/>
            <a:ext cx="3042252" cy="346988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618668" y="1875303"/>
            <a:ext cx="5001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Verschiedene Köderdosen sind möglich um so unauffällig wie möglich zu sein.</a:t>
            </a:r>
          </a:p>
          <a:p>
            <a:r>
              <a:rPr lang="de-DE" dirty="0"/>
              <a:t>Auch zum verhindern das </a:t>
            </a:r>
            <a:r>
              <a:rPr lang="de-DE" b="1" u="sng" dirty="0"/>
              <a:t>nicht</a:t>
            </a:r>
            <a:r>
              <a:rPr lang="de-DE" dirty="0"/>
              <a:t> Zielorganismen zum Gift kommen....</a:t>
            </a:r>
          </a:p>
        </p:txBody>
      </p:sp>
    </p:spTree>
    <p:extLst>
      <p:ext uri="{BB962C8B-B14F-4D97-AF65-F5344CB8AC3E}">
        <p14:creationId xmlns:p14="http://schemas.microsoft.com/office/powerpoint/2010/main" val="140861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31393" y="2047718"/>
            <a:ext cx="4593956" cy="931329"/>
          </a:xfrm>
        </p:spPr>
        <p:txBody>
          <a:bodyPr>
            <a:normAutofit fontScale="90000"/>
          </a:bodyPr>
          <a:lstStyle/>
          <a:p>
            <a:r>
              <a:rPr lang="de-DE" dirty="0"/>
              <a:t>	</a:t>
            </a:r>
            <a:r>
              <a:rPr lang="de-DE" sz="1800" dirty="0"/>
              <a:t>Granulat kann gestreut oder mit einer </a:t>
            </a:r>
            <a:r>
              <a:rPr lang="de-DE" sz="1800" dirty="0" err="1"/>
              <a:t>Giesskanne</a:t>
            </a:r>
            <a:r>
              <a:rPr lang="de-DE" sz="1800" dirty="0"/>
              <a:t> gegossen werden , je nach Situation.</a:t>
            </a:r>
            <a:endParaRPr lang="de-DE" dirty="0"/>
          </a:p>
        </p:txBody>
      </p:sp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7DF2-69F7-C240-9FCF-EDF879BC104C}" type="datetime1">
              <a:rPr lang="de-CH" smtClean="0"/>
              <a:t>30.03.2026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  <p:pic>
        <p:nvPicPr>
          <p:cNvPr id="9" name="Bild 8" descr="IMG_335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7" t="11632" r="6874" b="23152"/>
          <a:stretch/>
        </p:blipFill>
        <p:spPr>
          <a:xfrm rot="5400000">
            <a:off x="4445887" y="3370581"/>
            <a:ext cx="3147824" cy="2594235"/>
          </a:xfrm>
          <a:prstGeom prst="rect">
            <a:avLst/>
          </a:prstGeom>
        </p:spPr>
      </p:pic>
      <p:pic>
        <p:nvPicPr>
          <p:cNvPr id="10" name="Bild 9" descr="IMG_33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11" y="2782983"/>
            <a:ext cx="3952716" cy="296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7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7DF2-69F7-C240-9FCF-EDF879BC104C}" type="datetime1">
              <a:rPr lang="de-CH" smtClean="0"/>
              <a:t>30.03.2026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  <p:pic>
        <p:nvPicPr>
          <p:cNvPr id="10" name="Bild 9" descr="Bildschirmfoto 2019-03-26 um 16.12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4" y="1770860"/>
            <a:ext cx="4137912" cy="441269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242515" y="3242393"/>
            <a:ext cx="3020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Sprühgerät für das ausbringen</a:t>
            </a:r>
          </a:p>
          <a:p>
            <a:r>
              <a:rPr lang="de-DE" dirty="0"/>
              <a:t>des Spritzmittel...</a:t>
            </a:r>
          </a:p>
        </p:txBody>
      </p:sp>
    </p:spTree>
    <p:extLst>
      <p:ext uri="{BB962C8B-B14F-4D97-AF65-F5344CB8AC3E}">
        <p14:creationId xmlns:p14="http://schemas.microsoft.com/office/powerpoint/2010/main" val="3255470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Mit den Worten von Paracelsus:	</a:t>
            </a:r>
          </a:p>
        </p:txBody>
      </p:sp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7DF2-69F7-C240-9FCF-EDF879BC104C}" type="datetime1">
              <a:rPr lang="de-CH" smtClean="0"/>
              <a:t>30.03.2026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87132" y="3586941"/>
            <a:ext cx="7515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800000"/>
                </a:solidFill>
                <a:hlinkClick r:id="rId3"/>
              </a:rPr>
              <a:t>Alle Dinge sind Gift, und nichts ist ohne Gift. Allein die Dosis macht, daß ein Ding kein Gift ist.</a:t>
            </a:r>
          </a:p>
          <a:p>
            <a:endParaRPr lang="de-DE" dirty="0">
              <a:hlinkClick r:id="rId3"/>
            </a:endParaRPr>
          </a:p>
          <a:p>
            <a:r>
              <a:rPr lang="de-DE" dirty="0">
                <a:hlinkClick r:id="rId4"/>
              </a:rPr>
              <a:t>Paracelsus (1493 - 1541), Theophrastus Bombast von Hohenheim, fälschlich auch Philippus Theophrastus Aureolus Bombastus von Hohenheim genannt, deutscher Arzt und Reformator der Medizin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547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7DF2-69F7-C240-9FCF-EDF879BC104C}" type="datetime1">
              <a:rPr lang="de-CH" smtClean="0"/>
              <a:t>30.03.2026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432095" y="2157444"/>
            <a:ext cx="3823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Haben sie noch Fragen?</a:t>
            </a:r>
          </a:p>
        </p:txBody>
      </p:sp>
      <p:pic>
        <p:nvPicPr>
          <p:cNvPr id="3" name="Bild 2" descr="Bildschirmfoto 2019-03-26 um 16.33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01" y="2680664"/>
            <a:ext cx="5660522" cy="347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49099"/>
            <a:ext cx="8319028" cy="4177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/>
              <a:t>Nur Produkte die das BAG zugelassen hat:</a:t>
            </a:r>
          </a:p>
          <a:p>
            <a:pPr>
              <a:buFontTx/>
              <a:buChar char="-"/>
            </a:pPr>
            <a:r>
              <a:rPr lang="de-DE" sz="1600" b="1" dirty="0" err="1"/>
              <a:t>Gelköder</a:t>
            </a:r>
            <a:r>
              <a:rPr lang="de-DE" sz="1600" b="1" dirty="0"/>
              <a:t> </a:t>
            </a:r>
          </a:p>
          <a:p>
            <a:pPr>
              <a:buFontTx/>
              <a:buChar char="-"/>
            </a:pPr>
            <a:r>
              <a:rPr lang="de-DE" sz="1600" b="1" dirty="0"/>
              <a:t>Spritzmittel</a:t>
            </a:r>
          </a:p>
          <a:p>
            <a:pPr>
              <a:buFontTx/>
              <a:buChar char="-"/>
            </a:pPr>
            <a:r>
              <a:rPr lang="de-DE" sz="1600" b="1" dirty="0"/>
              <a:t>Streumittel in Form von Granulat, kann auch gegossen werden.</a:t>
            </a:r>
          </a:p>
          <a:p>
            <a:pPr marL="0" indent="0">
              <a:buNone/>
            </a:pPr>
            <a:endParaRPr lang="de-DE" sz="1600" dirty="0"/>
          </a:p>
        </p:txBody>
      </p:sp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0" y="192166"/>
            <a:ext cx="7557516" cy="1577340"/>
          </a:xfrm>
          <a:prstGeom prst="rect">
            <a:avLst/>
          </a:prstGeom>
        </p:spPr>
      </p:pic>
      <p:pic>
        <p:nvPicPr>
          <p:cNvPr id="7" name="Bild 6" descr="Bildschirmfoto 2019-03-25 um 16.36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81" y="3774453"/>
            <a:ext cx="6060375" cy="245231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5A41F-C842-2B4E-B23B-1934161C0B69}" type="datetime1">
              <a:rPr lang="de-CH" smtClean="0"/>
              <a:t>30.03.2026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</p:spTree>
    <p:extLst>
      <p:ext uri="{BB962C8B-B14F-4D97-AF65-F5344CB8AC3E}">
        <p14:creationId xmlns:p14="http://schemas.microsoft.com/office/powerpoint/2010/main" val="423386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932979"/>
            <a:ext cx="7772400" cy="1196660"/>
          </a:xfrm>
        </p:spPr>
        <p:txBody>
          <a:bodyPr>
            <a:normAutofit/>
          </a:bodyPr>
          <a:lstStyle/>
          <a:p>
            <a:r>
              <a:rPr lang="de-DE" sz="3200" dirty="0"/>
              <a:t>Die Wirkstoffe sind :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129639"/>
            <a:ext cx="6400800" cy="3084949"/>
          </a:xfrm>
        </p:spPr>
        <p:txBody>
          <a:bodyPr>
            <a:normAutofit/>
          </a:bodyPr>
          <a:lstStyle/>
          <a:p>
            <a:pPr marL="457200" indent="-457200" algn="l">
              <a:buFontTx/>
              <a:buChar char="-"/>
            </a:pPr>
            <a:r>
              <a:rPr lang="de-DE" sz="1800" b="1" dirty="0">
                <a:solidFill>
                  <a:srgbClr val="FF0000"/>
                </a:solidFill>
              </a:rPr>
              <a:t>GEL Köder:</a:t>
            </a:r>
          </a:p>
          <a:p>
            <a:pPr marL="457200" indent="-457200" algn="l">
              <a:buFontTx/>
              <a:buChar char="-"/>
            </a:pPr>
            <a:r>
              <a:rPr lang="de-DE" sz="1800" b="1" dirty="0" err="1">
                <a:solidFill>
                  <a:schemeClr val="tx1"/>
                </a:solidFill>
              </a:rPr>
              <a:t>Indoxacarb</a:t>
            </a:r>
            <a:r>
              <a:rPr lang="de-DE" sz="1800" b="1" dirty="0">
                <a:solidFill>
                  <a:schemeClr val="tx1"/>
                </a:solidFill>
              </a:rPr>
              <a:t> (</a:t>
            </a:r>
            <a:r>
              <a:rPr lang="de-DE" sz="1800" b="1" dirty="0" err="1">
                <a:solidFill>
                  <a:schemeClr val="tx1"/>
                </a:solidFill>
              </a:rPr>
              <a:t>Advion</a:t>
            </a:r>
            <a:r>
              <a:rPr lang="de-DE" sz="1800" b="1" dirty="0">
                <a:solidFill>
                  <a:schemeClr val="tx1"/>
                </a:solidFill>
              </a:rPr>
              <a:t> Ant)</a:t>
            </a:r>
          </a:p>
          <a:p>
            <a:pPr marL="457200" indent="-457200" algn="l">
              <a:buFontTx/>
              <a:buChar char="-"/>
            </a:pPr>
            <a:r>
              <a:rPr lang="de-DE" sz="1800" b="1" dirty="0" err="1">
                <a:solidFill>
                  <a:schemeClr val="tx1"/>
                </a:solidFill>
              </a:rPr>
              <a:t>Imidacloprid</a:t>
            </a:r>
            <a:r>
              <a:rPr lang="de-DE" sz="1800" b="1" dirty="0">
                <a:solidFill>
                  <a:schemeClr val="tx1"/>
                </a:solidFill>
              </a:rPr>
              <a:t> (</a:t>
            </a:r>
            <a:r>
              <a:rPr lang="de-DE" sz="1800" b="1" dirty="0" err="1">
                <a:solidFill>
                  <a:schemeClr val="tx1"/>
                </a:solidFill>
              </a:rPr>
              <a:t>Maxforce</a:t>
            </a:r>
            <a:r>
              <a:rPr lang="de-DE" sz="1800" b="1" dirty="0">
                <a:solidFill>
                  <a:schemeClr val="tx1"/>
                </a:solidFill>
              </a:rPr>
              <a:t> Q)</a:t>
            </a:r>
          </a:p>
          <a:p>
            <a:pPr marL="457200" indent="-457200" algn="l">
              <a:buFontTx/>
              <a:buChar char="-"/>
            </a:pPr>
            <a:endParaRPr lang="de-DE" sz="1800" b="1" dirty="0">
              <a:solidFill>
                <a:schemeClr val="tx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de-DE" sz="1800" b="1" dirty="0">
                <a:solidFill>
                  <a:srgbClr val="FF0000"/>
                </a:solidFill>
              </a:rPr>
              <a:t>GRANULAT UND GIESSMITTEL:</a:t>
            </a:r>
          </a:p>
          <a:p>
            <a:pPr marL="457200" indent="-457200" algn="l">
              <a:buFontTx/>
              <a:buChar char="-"/>
            </a:pPr>
            <a:r>
              <a:rPr lang="de-DE" sz="1800" b="1" dirty="0" err="1">
                <a:solidFill>
                  <a:schemeClr val="tx1"/>
                </a:solidFill>
              </a:rPr>
              <a:t>Permethrin,Pyrethrine</a:t>
            </a:r>
            <a:r>
              <a:rPr lang="de-DE" sz="1800" b="1" dirty="0">
                <a:solidFill>
                  <a:schemeClr val="tx1"/>
                </a:solidFill>
              </a:rPr>
              <a:t> und Pyrethroide</a:t>
            </a:r>
          </a:p>
          <a:p>
            <a:pPr marL="457200" indent="-457200" algn="l">
              <a:buFontTx/>
              <a:buChar char="-"/>
            </a:pPr>
            <a:r>
              <a:rPr lang="de-DE" sz="1800" b="1" dirty="0">
                <a:solidFill>
                  <a:schemeClr val="tx1"/>
                </a:solidFill>
              </a:rPr>
              <a:t> </a:t>
            </a:r>
          </a:p>
          <a:p>
            <a:pPr marL="457200" indent="-457200" algn="l">
              <a:buFontTx/>
              <a:buChar char="-"/>
            </a:pPr>
            <a:r>
              <a:rPr lang="de-DE" sz="1800" b="1" dirty="0">
                <a:solidFill>
                  <a:srgbClr val="FF0000"/>
                </a:solidFill>
              </a:rPr>
              <a:t>Spritzmittel:</a:t>
            </a:r>
          </a:p>
          <a:p>
            <a:pPr marL="457200" indent="-457200" algn="l">
              <a:buFontTx/>
              <a:buChar char="-"/>
            </a:pPr>
            <a:r>
              <a:rPr lang="de-DE" sz="1800" b="1" dirty="0" err="1">
                <a:solidFill>
                  <a:schemeClr val="tx1"/>
                </a:solidFill>
              </a:rPr>
              <a:t>Piperonyl</a:t>
            </a:r>
            <a:r>
              <a:rPr lang="de-DE" sz="1800" b="1" dirty="0">
                <a:solidFill>
                  <a:schemeClr val="tx1"/>
                </a:solidFill>
              </a:rPr>
              <a:t> </a:t>
            </a:r>
            <a:r>
              <a:rPr lang="de-DE" sz="1800" b="1" dirty="0" err="1">
                <a:solidFill>
                  <a:schemeClr val="tx1"/>
                </a:solidFill>
              </a:rPr>
              <a:t>butoxide</a:t>
            </a:r>
            <a:r>
              <a:rPr lang="de-DE" sz="1800" b="1" dirty="0">
                <a:solidFill>
                  <a:schemeClr val="tx1"/>
                </a:solidFill>
              </a:rPr>
              <a:t> (Synergist) ,</a:t>
            </a:r>
            <a:r>
              <a:rPr lang="de-DE" sz="1800" b="1" dirty="0" err="1">
                <a:solidFill>
                  <a:schemeClr val="tx1"/>
                </a:solidFill>
              </a:rPr>
              <a:t>Permethrin,Tetramethrin</a:t>
            </a:r>
            <a:endParaRPr lang="de-DE" sz="1800" b="1" dirty="0"/>
          </a:p>
          <a:p>
            <a:pPr marL="457200" indent="-457200">
              <a:buFontTx/>
              <a:buChar char="-"/>
            </a:pPr>
            <a:endParaRPr lang="de-DE" sz="1800" b="1" dirty="0"/>
          </a:p>
          <a:p>
            <a:pPr marL="457200" indent="-457200">
              <a:buFontTx/>
              <a:buChar char="-"/>
            </a:pPr>
            <a:endParaRPr lang="de-DE" dirty="0"/>
          </a:p>
        </p:txBody>
      </p:sp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ADBC3-6E20-D846-B552-6891E6F1AFB6}" type="datetime1">
              <a:rPr lang="de-CH" smtClean="0"/>
              <a:t>30.03.2026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</p:spTree>
    <p:extLst>
      <p:ext uri="{BB962C8B-B14F-4D97-AF65-F5344CB8AC3E}">
        <p14:creationId xmlns:p14="http://schemas.microsoft.com/office/powerpoint/2010/main" val="276921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824661"/>
          </a:xfrm>
        </p:spPr>
        <p:txBody>
          <a:bodyPr>
            <a:normAutofit/>
          </a:bodyPr>
          <a:lstStyle/>
          <a:p>
            <a:r>
              <a:rPr lang="de-DE" sz="2000" b="1" dirty="0"/>
              <a:t>Die Bekämpfung findet gezielt statt.	</a:t>
            </a:r>
          </a:p>
        </p:txBody>
      </p:sp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73351" y="3518605"/>
            <a:ext cx="45774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Spritzmittel werden gezielt Eingesetzt</a:t>
            </a:r>
          </a:p>
          <a:p>
            <a:r>
              <a:rPr lang="de-DE" dirty="0"/>
              <a:t>(max. 1m ab Boden , nicht in Gewässer nähe)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Gelköder</a:t>
            </a:r>
            <a:r>
              <a:rPr lang="de-DE" dirty="0"/>
              <a:t> werden gezielt Eingesetzt</a:t>
            </a:r>
          </a:p>
          <a:p>
            <a:r>
              <a:rPr lang="de-DE" dirty="0"/>
              <a:t>(keine Nichtziel Organismen werden getötet)</a:t>
            </a:r>
          </a:p>
          <a:p>
            <a:r>
              <a:rPr lang="de-DE" dirty="0"/>
              <a:t>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0A90-E1D0-D34B-876E-9387EDDC2537}" type="datetime1">
              <a:rPr lang="de-CH" smtClean="0"/>
              <a:t>30.03.2026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</p:spTree>
    <p:extLst>
      <p:ext uri="{BB962C8B-B14F-4D97-AF65-F5344CB8AC3E}">
        <p14:creationId xmlns:p14="http://schemas.microsoft.com/office/powerpoint/2010/main" val="276921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05870" y="2691013"/>
            <a:ext cx="7452329" cy="232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811EB-97AE-484F-86D2-9C956424B1C6}" type="datetime1">
              <a:rPr lang="de-CH" smtClean="0"/>
              <a:t>30.03.2026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AB62A1-87EB-BD83-B4DD-94F8B1261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87" y="2027808"/>
            <a:ext cx="7178826" cy="39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16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05870" y="2691013"/>
            <a:ext cx="7452329" cy="232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811EB-97AE-484F-86D2-9C956424B1C6}" type="datetime1">
              <a:rPr lang="de-CH" smtClean="0"/>
              <a:t>30.03.2026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08DB1A-B8DB-9D29-0E8D-D082EFB22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95" y="1932979"/>
            <a:ext cx="7322210" cy="413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9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05870" y="2691013"/>
            <a:ext cx="7452329" cy="232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811EB-97AE-484F-86D2-9C956424B1C6}" type="datetime1">
              <a:rPr lang="de-CH" smtClean="0"/>
              <a:t>30.03.2026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80F832C-5A3E-33C1-387C-FD7336977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156" y="1859406"/>
            <a:ext cx="5573688" cy="435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70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811EB-97AE-484F-86D2-9C956424B1C6}" type="datetime1">
              <a:rPr lang="de-CH" smtClean="0"/>
              <a:t>30.03.2026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  <p:pic>
        <p:nvPicPr>
          <p:cNvPr id="3" name="20240424-Tmagnum-IMG_3718_086CA91A-33B0-4B34-AD1A-79DF762418C7.mp4">
            <a:hlinkClick r:id="" action="ppaction://media"/>
            <a:extLst>
              <a:ext uri="{FF2B5EF4-FFF2-40B4-BE49-F238E27FC236}">
                <a16:creationId xmlns:a16="http://schemas.microsoft.com/office/drawing/2014/main" id="{86269A57-E46F-944F-F171-227EB5D8B1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278" y="1932979"/>
            <a:ext cx="7099443" cy="39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Insekta_Ko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355639"/>
            <a:ext cx="7557516" cy="157734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811EB-97AE-484F-86D2-9C956424B1C6}" type="datetime1">
              <a:rPr lang="de-CH" smtClean="0"/>
              <a:t>30.03.2026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srgbClr val="5CCB29"/>
                </a:solidFill>
              </a:rPr>
              <a:t>Insekta</a:t>
            </a:r>
            <a:r>
              <a:rPr lang="de-DE" dirty="0">
                <a:solidFill>
                  <a:srgbClr val="5CCB29"/>
                </a:solidFill>
              </a:rPr>
              <a:t> Schädlingstechnik GmbH , </a:t>
            </a:r>
            <a:r>
              <a:rPr lang="de-DE" dirty="0" err="1">
                <a:solidFill>
                  <a:srgbClr val="5CCB29"/>
                </a:solidFill>
              </a:rPr>
              <a:t>info@insekta.ch</a:t>
            </a:r>
            <a:r>
              <a:rPr lang="de-DE" dirty="0">
                <a:solidFill>
                  <a:srgbClr val="5CCB29"/>
                </a:solidFill>
              </a:rPr>
              <a:t> , Tel: +41 44 807 50 50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1ACBF2C-25C1-2116-5D36-1D4C8A618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160465" y="2368415"/>
            <a:ext cx="3483489" cy="261261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93747AF-2E41-0831-646B-0E50E2D16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84364" y="2368415"/>
            <a:ext cx="3483489" cy="261261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E8D1CF9-A012-564E-992C-8D05DD42C079}"/>
              </a:ext>
            </a:extLst>
          </p:cNvPr>
          <p:cNvSpPr txBox="1"/>
          <p:nvPr/>
        </p:nvSpPr>
        <p:spPr>
          <a:xfrm>
            <a:off x="3313416" y="2125076"/>
            <a:ext cx="25171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Beliebte Orte sind Beton und Fugen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</a:rPr>
              <a:t>Wichtig!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Regelmässige</a:t>
            </a:r>
            <a:r>
              <a:rPr lang="de-DE" dirty="0"/>
              <a:t> </a:t>
            </a:r>
          </a:p>
          <a:p>
            <a:r>
              <a:rPr lang="de-DE" dirty="0"/>
              <a:t>Begehung/Bekämpfung</a:t>
            </a:r>
          </a:p>
        </p:txBody>
      </p:sp>
    </p:spTree>
    <p:extLst>
      <p:ext uri="{BB962C8B-B14F-4D97-AF65-F5344CB8AC3E}">
        <p14:creationId xmlns:p14="http://schemas.microsoft.com/office/powerpoint/2010/main" val="177736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585</Words>
  <Application>Microsoft Office PowerPoint</Application>
  <PresentationFormat>Bildschirmpräsentation (4:3)</PresentationFormat>
  <Paragraphs>86</Paragraphs>
  <Slides>17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Office-Design</vt:lpstr>
      <vt:lpstr>Tapinoma nigerrimum-Komplex </vt:lpstr>
      <vt:lpstr>PowerPoint-Präsentation</vt:lpstr>
      <vt:lpstr>Die Wirkstoffe sind :</vt:lpstr>
      <vt:lpstr>Die Bekämpfung findet gezielt statt.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 </vt:lpstr>
      <vt:lpstr> </vt:lpstr>
      <vt:lpstr> Granulat kann gestreut oder mit einer Giesskanne gegossen werden , je nach Situation.</vt:lpstr>
      <vt:lpstr> </vt:lpstr>
      <vt:lpstr>Mit den Worten von Paracelsus: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Lasius neglectus</dc:title>
  <dc:creator>Thomas</dc:creator>
  <cp:lastModifiedBy>Albrecht Remo</cp:lastModifiedBy>
  <cp:revision>28</cp:revision>
  <dcterms:created xsi:type="dcterms:W3CDTF">2019-03-25T14:50:15Z</dcterms:created>
  <dcterms:modified xsi:type="dcterms:W3CDTF">2026-03-30T05:46:37Z</dcterms:modified>
</cp:coreProperties>
</file>